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91" r:id="rId2"/>
    <p:sldId id="292" r:id="rId3"/>
    <p:sldId id="293" r:id="rId4"/>
    <p:sldId id="294" r:id="rId5"/>
    <p:sldId id="295" r:id="rId6"/>
    <p:sldId id="296" r:id="rId7"/>
    <p:sldId id="298" r:id="rId8"/>
    <p:sldId id="297" r:id="rId9"/>
    <p:sldId id="288" r:id="rId10"/>
    <p:sldId id="29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ukolova2" initials="e" lastIdx="1" clrIdx="0">
    <p:extLst>
      <p:ext uri="{19B8F6BF-5375-455C-9EA6-DF929625EA0E}">
        <p15:presenceInfo xmlns:p15="http://schemas.microsoft.com/office/powerpoint/2012/main" userId="eukolova2" providerId="None"/>
      </p:ext>
    </p:extLst>
  </p:cmAuthor>
  <p:cmAuthor id="2" name="iushevchenko19" initials="i" lastIdx="0" clrIdx="1">
    <p:extLst>
      <p:ext uri="{19B8F6BF-5375-455C-9EA6-DF929625EA0E}">
        <p15:presenceInfo xmlns:p15="http://schemas.microsoft.com/office/powerpoint/2012/main" userId="iushevchenko19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CC0000"/>
    <a:srgbClr val="FF3300"/>
    <a:srgbClr val="6699FF"/>
    <a:srgbClr val="712F8F"/>
    <a:srgbClr val="FF0000"/>
    <a:srgbClr val="46DAB7"/>
    <a:srgbClr val="FF5050"/>
    <a:srgbClr val="9E0000"/>
    <a:srgbClr val="003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053" autoAdjust="0"/>
  </p:normalViewPr>
  <p:slideViewPr>
    <p:cSldViewPr>
      <p:cViewPr varScale="1">
        <p:scale>
          <a:sx n="83" d="100"/>
          <a:sy n="83" d="100"/>
        </p:scale>
        <p:origin x="11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39E1F6-CACE-4FCB-BADD-BB0BF9A8CE2D}" type="doc">
      <dgm:prSet loTypeId="urn:microsoft.com/office/officeart/2005/8/layout/vList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D672E6-D7C9-4AB3-A591-A63534396262}" type="pres">
      <dgm:prSet presAssocID="{6939E1F6-CACE-4FCB-BADD-BB0BF9A8CE2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38D2D17-0542-4E3C-896A-9EC91AAFC37C}" type="presOf" srcId="{6939E1F6-CACE-4FCB-BADD-BB0BF9A8CE2D}" destId="{1FD672E6-D7C9-4AB3-A591-A63534396262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39E1F6-CACE-4FCB-BADD-BB0BF9A8CE2D}" type="doc">
      <dgm:prSet loTypeId="urn:microsoft.com/office/officeart/2005/8/layout/vList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D672E6-D7C9-4AB3-A591-A63534396262}" type="pres">
      <dgm:prSet presAssocID="{6939E1F6-CACE-4FCB-BADD-BB0BF9A8CE2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7DE2C95-FCA2-466E-B0CA-FF62548CE3A6}" type="presOf" srcId="{6939E1F6-CACE-4FCB-BADD-BB0BF9A8CE2D}" destId="{1FD672E6-D7C9-4AB3-A591-A63534396262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39E1F6-CACE-4FCB-BADD-BB0BF9A8CE2D}" type="doc">
      <dgm:prSet loTypeId="urn:microsoft.com/office/officeart/2005/8/layout/vList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D672E6-D7C9-4AB3-A591-A63534396262}" type="pres">
      <dgm:prSet presAssocID="{6939E1F6-CACE-4FCB-BADD-BB0BF9A8CE2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FDE8C3B-DB11-4114-8F8D-FCBD94357A44}" type="presOf" srcId="{6939E1F6-CACE-4FCB-BADD-BB0BF9A8CE2D}" destId="{1FD672E6-D7C9-4AB3-A591-A63534396262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39E1F6-CACE-4FCB-BADD-BB0BF9A8CE2D}" type="doc">
      <dgm:prSet loTypeId="urn:microsoft.com/office/officeart/2005/8/layout/vList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D672E6-D7C9-4AB3-A591-A63534396262}" type="pres">
      <dgm:prSet presAssocID="{6939E1F6-CACE-4FCB-BADD-BB0BF9A8CE2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73CE3E7-7557-4210-B6BD-3E227EA350E7}" type="presOf" srcId="{6939E1F6-CACE-4FCB-BADD-BB0BF9A8CE2D}" destId="{1FD672E6-D7C9-4AB3-A591-A63534396262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39E1F6-CACE-4FCB-BADD-BB0BF9A8CE2D}" type="doc">
      <dgm:prSet loTypeId="urn:microsoft.com/office/officeart/2005/8/layout/vList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D672E6-D7C9-4AB3-A591-A63534396262}" type="pres">
      <dgm:prSet presAssocID="{6939E1F6-CACE-4FCB-BADD-BB0BF9A8CE2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D30E4A4-3695-49F9-B4E7-08C41B3D8643}" type="presOf" srcId="{6939E1F6-CACE-4FCB-BADD-BB0BF9A8CE2D}" destId="{1FD672E6-D7C9-4AB3-A591-A63534396262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939E1F6-CACE-4FCB-BADD-BB0BF9A8CE2D}" type="doc">
      <dgm:prSet loTypeId="urn:microsoft.com/office/officeart/2005/8/layout/vList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D672E6-D7C9-4AB3-A591-A63534396262}" type="pres">
      <dgm:prSet presAssocID="{6939E1F6-CACE-4FCB-BADD-BB0BF9A8CE2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76E8A39-5A3C-49E5-B4C6-948BEFFC5975}" type="presOf" srcId="{6939E1F6-CACE-4FCB-BADD-BB0BF9A8CE2D}" destId="{1FD672E6-D7C9-4AB3-A591-A63534396262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939E1F6-CACE-4FCB-BADD-BB0BF9A8CE2D}" type="doc">
      <dgm:prSet loTypeId="urn:microsoft.com/office/officeart/2005/8/layout/vList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D672E6-D7C9-4AB3-A591-A63534396262}" type="pres">
      <dgm:prSet presAssocID="{6939E1F6-CACE-4FCB-BADD-BB0BF9A8CE2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F1D9156-D06E-4257-90ED-D3F826A46CB4}" type="presOf" srcId="{6939E1F6-CACE-4FCB-BADD-BB0BF9A8CE2D}" destId="{1FD672E6-D7C9-4AB3-A591-A63534396262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55B2F-358D-4713-95C1-9C3744337044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6B248-AA3D-4F31-9091-88C75B86EA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495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fld id="{B6C66A15-415F-4F23-874F-370D3B89E5AC}" type="slidenum">
              <a:rPr lang="ru-RU" smtClean="0">
                <a:latin typeface="Calibri" panose="020F0502020204030204" pitchFamily="34" charset="0"/>
              </a:rPr>
              <a:pPr/>
              <a:t>3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077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6B248-AA3D-4F31-9091-88C75B86EAA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815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DB2FF"/>
            </a:gs>
            <a:gs pos="39999">
              <a:srgbClr val="B0CEF2"/>
            </a:gs>
            <a:gs pos="70000">
              <a:srgbClr val="C4D6EB"/>
            </a:gs>
            <a:gs pos="100000">
              <a:srgbClr val="7EAFE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2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71438"/>
            <a:ext cx="5867400" cy="477837"/>
          </a:xfrm>
          <a:prstGeom prst="rect">
            <a:avLst/>
          </a:prstGeom>
          <a:solidFill>
            <a:srgbClr val="0070C0">
              <a:alpha val="57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gray">
          <a:xfrm>
            <a:off x="1547813" y="306388"/>
            <a:ext cx="7408862" cy="433387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1400" dirty="0">
                <a:solidFill>
                  <a:srgbClr val="FFFFFF"/>
                </a:solidFill>
                <a:latin typeface="Impact" panose="020B0806030902050204" pitchFamily="34" charset="0"/>
              </a:rPr>
              <a:t>Управление по </a:t>
            </a:r>
            <a:r>
              <a:rPr lang="ru-RU" sz="1400" dirty="0" smtClean="0">
                <a:solidFill>
                  <a:srgbClr val="FFFFFF"/>
                </a:solidFill>
                <a:latin typeface="Impact" panose="020B0806030902050204" pitchFamily="34" charset="0"/>
              </a:rPr>
              <a:t>контролю </a:t>
            </a:r>
            <a:r>
              <a:rPr lang="ru-RU" sz="1400" dirty="0">
                <a:solidFill>
                  <a:srgbClr val="FFFFFF"/>
                </a:solidFill>
                <a:latin typeface="Impact" panose="020B0806030902050204" pitchFamily="34" charset="0"/>
              </a:rPr>
              <a:t>за оборотом  наркотиков ГУ МВД России по Алтайскому краю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" y="44450"/>
            <a:ext cx="86518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755650" y="5807075"/>
            <a:ext cx="79930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accent6">
                    <a:lumMod val="10000"/>
                  </a:scheme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Информационный материал, направленный на профилактику  правонарушений, связанных с незаконным оборотом наркотиков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98863" y="862013"/>
            <a:ext cx="5545137" cy="215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699892" y="661741"/>
            <a:ext cx="5904656" cy="110799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just">
              <a:defRPr/>
            </a:pPr>
            <a:endParaRPr lang="ru-RU" sz="3200" b="1" dirty="0">
              <a:ln w="0"/>
              <a:solidFill>
                <a:srgbClr val="9E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3200" b="1" dirty="0">
                <a:ln w="0"/>
                <a:solidFill>
                  <a:srgbClr val="9E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3400" b="1" dirty="0">
                <a:ln w="0"/>
                <a:solidFill>
                  <a:srgbClr val="9E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НЕ ДАЙ СЕБЯ ОБМАНУТЬ !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8300" y="2982913"/>
            <a:ext cx="1468438" cy="1346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C:\Users\melnikova.m\Desktop\Фото на слайды\ne_razrushaj_3h6_s-scal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57" y="1954595"/>
            <a:ext cx="6042435" cy="30959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767541"/>
      </p:ext>
    </p:extLst>
  </p:cSld>
  <p:clrMapOvr>
    <a:masterClrMapping/>
  </p:clrMapOvr>
  <p:transition advClick="0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71438"/>
            <a:ext cx="5867400" cy="477837"/>
          </a:xfrm>
          <a:prstGeom prst="rect">
            <a:avLst/>
          </a:prstGeom>
          <a:solidFill>
            <a:srgbClr val="0070C0">
              <a:alpha val="57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9939" name="Rectangle 5"/>
          <p:cNvSpPr>
            <a:spLocks noChangeArrowheads="1"/>
          </p:cNvSpPr>
          <p:nvPr/>
        </p:nvSpPr>
        <p:spPr bwMode="gray">
          <a:xfrm>
            <a:off x="1547813" y="306388"/>
            <a:ext cx="7408862" cy="433387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1400" dirty="0">
                <a:solidFill>
                  <a:srgbClr val="FFFFFF"/>
                </a:solidFill>
                <a:latin typeface="Impact" panose="020B0806030902050204" pitchFamily="34" charset="0"/>
              </a:rPr>
              <a:t>Управление по </a:t>
            </a:r>
            <a:r>
              <a:rPr lang="ru-RU" sz="1400" dirty="0" smtClean="0">
                <a:solidFill>
                  <a:srgbClr val="FFFFFF"/>
                </a:solidFill>
                <a:latin typeface="Impact" panose="020B0806030902050204" pitchFamily="34" charset="0"/>
              </a:rPr>
              <a:t>контролю </a:t>
            </a:r>
            <a:r>
              <a:rPr lang="ru-RU" sz="1400" dirty="0">
                <a:solidFill>
                  <a:srgbClr val="FFFFFF"/>
                </a:solidFill>
                <a:latin typeface="Impact" panose="020B0806030902050204" pitchFamily="34" charset="0"/>
              </a:rPr>
              <a:t>за оборотом  наркотиков ГУ МВД России по Алтайскому краю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" y="44450"/>
            <a:ext cx="86518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851275" y="5589588"/>
            <a:ext cx="65627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n w="0"/>
              <a:solidFill>
                <a:srgbClr val="9E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66700" y="808038"/>
            <a:ext cx="8867775" cy="1071562"/>
            <a:chOff x="397494" y="788289"/>
            <a:chExt cx="8767170" cy="1073300"/>
          </a:xfrm>
        </p:grpSpPr>
        <p:sp>
          <p:nvSpPr>
            <p:cNvPr id="10" name="Прямоугольник с одним вырезанным углом 9"/>
            <p:cNvSpPr/>
            <p:nvPr/>
          </p:nvSpPr>
          <p:spPr>
            <a:xfrm>
              <a:off x="397494" y="918675"/>
              <a:ext cx="8371659" cy="942914"/>
            </a:xfrm>
            <a:prstGeom prst="snip1Rect">
              <a:avLst>
                <a:gd name="adj" fmla="val 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600" dirty="0">
                <a:solidFill>
                  <a:schemeClr val="bg1"/>
                </a:solidFill>
                <a:latin typeface="Impact" pitchFamily="34" charset="0"/>
              </a:endParaRPr>
            </a:p>
          </p:txBody>
        </p:sp>
        <p:sp>
          <p:nvSpPr>
            <p:cNvPr id="12" name="Прямоугольник с одним вырезанным углом 11"/>
            <p:cNvSpPr/>
            <p:nvPr/>
          </p:nvSpPr>
          <p:spPr>
            <a:xfrm>
              <a:off x="531965" y="788289"/>
              <a:ext cx="8632699" cy="871962"/>
            </a:xfrm>
            <a:prstGeom prst="snip1Rect">
              <a:avLst>
                <a:gd name="adj" fmla="val 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n>
                    <a:solidFill>
                      <a:schemeClr val="accent5">
                        <a:lumMod val="25000"/>
                      </a:schemeClr>
                    </a:solidFill>
                  </a:ln>
                  <a:solidFill>
                    <a:schemeClr val="bg1"/>
                  </a:solidFill>
                  <a:latin typeface="Impact" pitchFamily="34" charset="0"/>
                </a:rPr>
                <a:t>  </a:t>
              </a:r>
              <a:endParaRPr lang="ru-RU" sz="2400" dirty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Impact" pitchFamily="34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dirty="0">
                <a:ln>
                  <a:solidFill>
                    <a:schemeClr val="accent5">
                      <a:lumMod val="25000"/>
                    </a:schemeClr>
                  </a:solidFill>
                </a:ln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graphicFrame>
        <p:nvGraphicFramePr>
          <p:cNvPr id="3" name="Схема 2"/>
          <p:cNvGraphicFramePr/>
          <p:nvPr/>
        </p:nvGraphicFramePr>
        <p:xfrm>
          <a:off x="1691680" y="4005064"/>
          <a:ext cx="648072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84150" y="1855788"/>
            <a:ext cx="8950325" cy="51165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   Перейти на сайт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Роскомнадзора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rkn.gov.ru.</a:t>
            </a:r>
          </a:p>
          <a:p>
            <a:pPr algn="just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2. В разделе Ссылки выбрать вкладку Единый реестр запрещенной информации. Здесь вы можете проверить внесен ли данный ресурс в реестр либо подать жалобу о запрещенном контенте. </a:t>
            </a:r>
          </a:p>
          <a:p>
            <a:pPr algn="just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3. Для того, чтобы подать жалобу, необходимо перейти по вкладкам: Просмотр реестра / Прием сообщений. </a:t>
            </a:r>
          </a:p>
          <a:p>
            <a:pPr algn="just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4. В электронной форме поля со звездочкой являются обязательными для заполнения:</a:t>
            </a:r>
          </a:p>
          <a:p>
            <a:pPr algn="just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тип информации: признаки пропаганды наркотиков (выбрать из списка);</a:t>
            </a:r>
          </a:p>
          <a:p>
            <a:pPr algn="just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указатель страницы сайта в сети Интернет (можно загрузить скриншот – необязательно);</a:t>
            </a:r>
          </a:p>
          <a:p>
            <a:pPr algn="just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вид информации (рисованные изображения, видео, фото, текст, анимация, другая информация);</a:t>
            </a:r>
          </a:p>
          <a:p>
            <a:pPr algn="just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	5. Если вы хотите получить ответ, то в данных заявителя нужно поставить галочку и указать </a:t>
            </a:r>
            <a:r>
              <a:rPr lang="ru-RU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е-мэйл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	6. Затем наберите в поле защитный код, указанный на картинке и направьте сообщение. 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00113" y="831952"/>
            <a:ext cx="7416303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Impact" pitchFamily="34" charset="0"/>
              </a:rPr>
              <a:t>Федеральная служба по надзору в  сфере связи, информационных технологий и массовых коммуникаций</a:t>
            </a:r>
          </a:p>
        </p:txBody>
      </p:sp>
    </p:spTree>
    <p:extLst>
      <p:ext uri="{BB962C8B-B14F-4D97-AF65-F5344CB8AC3E}">
        <p14:creationId xmlns:p14="http://schemas.microsoft.com/office/powerpoint/2010/main" val="326341329"/>
      </p:ext>
    </p:extLst>
  </p:cSld>
  <p:clrMapOvr>
    <a:masterClrMapping/>
  </p:clrMapOvr>
  <p:transition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71438"/>
            <a:ext cx="5867400" cy="477837"/>
          </a:xfrm>
          <a:prstGeom prst="rect">
            <a:avLst/>
          </a:prstGeom>
          <a:solidFill>
            <a:srgbClr val="0070C0">
              <a:alpha val="57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gray">
          <a:xfrm>
            <a:off x="1524000" y="298450"/>
            <a:ext cx="7408863" cy="431800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1400" dirty="0">
                <a:solidFill>
                  <a:srgbClr val="FFFFFF"/>
                </a:solidFill>
                <a:latin typeface="Impact" panose="020B0806030902050204" pitchFamily="34" charset="0"/>
              </a:rPr>
              <a:t>Управление по </a:t>
            </a:r>
            <a:r>
              <a:rPr lang="ru-RU" sz="1400" dirty="0" smtClean="0">
                <a:solidFill>
                  <a:srgbClr val="FFFFFF"/>
                </a:solidFill>
                <a:latin typeface="Impact" panose="020B0806030902050204" pitchFamily="34" charset="0"/>
              </a:rPr>
              <a:t>контролю </a:t>
            </a:r>
            <a:r>
              <a:rPr lang="ru-RU" sz="1400" dirty="0">
                <a:solidFill>
                  <a:srgbClr val="FFFFFF"/>
                </a:solidFill>
                <a:latin typeface="Impact" panose="020B0806030902050204" pitchFamily="34" charset="0"/>
              </a:rPr>
              <a:t>за оборотом  наркотиков ГУ МВД России по Алтайскому краю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" y="44450"/>
            <a:ext cx="86518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851275" y="5589588"/>
            <a:ext cx="65627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n w="0"/>
              <a:solidFill>
                <a:srgbClr val="9E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107504" y="833438"/>
            <a:ext cx="9006335" cy="1098172"/>
            <a:chOff x="539887" y="838298"/>
            <a:chExt cx="8904860" cy="1099183"/>
          </a:xfrm>
        </p:grpSpPr>
        <p:sp>
          <p:nvSpPr>
            <p:cNvPr id="10" name="Прямоугольник с одним вырезанным углом 9"/>
            <p:cNvSpPr/>
            <p:nvPr/>
          </p:nvSpPr>
          <p:spPr>
            <a:xfrm>
              <a:off x="539887" y="995227"/>
              <a:ext cx="8336219" cy="942254"/>
            </a:xfrm>
            <a:prstGeom prst="snip1Rect">
              <a:avLst>
                <a:gd name="adj" fmla="val 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600" dirty="0">
                <a:solidFill>
                  <a:schemeClr val="bg1"/>
                </a:solidFill>
                <a:latin typeface="Impact" pitchFamily="34" charset="0"/>
              </a:endParaRPr>
            </a:p>
          </p:txBody>
        </p:sp>
        <p:sp>
          <p:nvSpPr>
            <p:cNvPr id="12" name="Прямоугольник с одним вырезанным углом 11"/>
            <p:cNvSpPr/>
            <p:nvPr/>
          </p:nvSpPr>
          <p:spPr>
            <a:xfrm>
              <a:off x="812048" y="838298"/>
              <a:ext cx="8632699" cy="871962"/>
            </a:xfrm>
            <a:prstGeom prst="snip1Rect">
              <a:avLst>
                <a:gd name="adj" fmla="val 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800" dirty="0">
                  <a:ln>
                    <a:solidFill>
                      <a:schemeClr val="accent6">
                        <a:lumMod val="10000"/>
                      </a:schemeClr>
                    </a:solidFill>
                  </a:ln>
                  <a:solidFill>
                    <a:schemeClr val="bg1"/>
                  </a:solidFill>
                  <a:latin typeface="Impact" pitchFamily="34" charset="0"/>
                </a:rPr>
                <a:t>Состояние </a:t>
              </a:r>
              <a:r>
                <a:rPr lang="ru-RU" altLang="ru-RU" sz="2800" dirty="0" err="1">
                  <a:ln>
                    <a:solidFill>
                      <a:schemeClr val="accent6">
                        <a:lumMod val="10000"/>
                      </a:schemeClr>
                    </a:solidFill>
                  </a:ln>
                  <a:solidFill>
                    <a:schemeClr val="bg1"/>
                  </a:solidFill>
                  <a:latin typeface="Impact" pitchFamily="34" charset="0"/>
                </a:rPr>
                <a:t>наркопреступности</a:t>
              </a:r>
              <a:r>
                <a:rPr lang="ru-RU" altLang="ru-RU" sz="2800" dirty="0">
                  <a:ln>
                    <a:solidFill>
                      <a:schemeClr val="accent6">
                        <a:lumMod val="10000"/>
                      </a:schemeClr>
                    </a:solidFill>
                  </a:ln>
                  <a:solidFill>
                    <a:schemeClr val="bg1"/>
                  </a:solidFill>
                  <a:latin typeface="Impact" pitchFamily="34" charset="0"/>
                </a:rPr>
                <a:t> на территории Алтайского края </a:t>
              </a:r>
              <a:endParaRPr lang="ru-RU" sz="2800" dirty="0">
                <a:ln>
                  <a:solidFill>
                    <a:schemeClr val="accent5">
                      <a:lumMod val="25000"/>
                    </a:schemeClr>
                  </a:solidFill>
                </a:ln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graphicFrame>
        <p:nvGraphicFramePr>
          <p:cNvPr id="3" name="Схема 2"/>
          <p:cNvGraphicFramePr/>
          <p:nvPr/>
        </p:nvGraphicFramePr>
        <p:xfrm>
          <a:off x="1691680" y="4005064"/>
          <a:ext cx="648072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205820" y="1995488"/>
            <a:ext cx="8830676" cy="4462313"/>
            <a:chOff x="205820" y="1995488"/>
            <a:chExt cx="8830676" cy="4462313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1608138" y="3549650"/>
              <a:ext cx="7056437" cy="1103313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dirty="0">
                  <a:solidFill>
                    <a:schemeClr val="accent6">
                      <a:lumMod val="10000"/>
                    </a:schemeClr>
                  </a:solidFill>
                  <a:latin typeface="Impact" panose="020B0806030902050204" pitchFamily="34" charset="0"/>
                </a:rPr>
                <a:t>В 2023 году к уголовной ответственности привлечено -  </a:t>
              </a:r>
              <a:r>
                <a:rPr lang="ru-RU" sz="2000" dirty="0">
                  <a:solidFill>
                    <a:srgbClr val="9E0000"/>
                  </a:solidFill>
                  <a:latin typeface="Impact" panose="020B0806030902050204" pitchFamily="34" charset="0"/>
                </a:rPr>
                <a:t>58 </a:t>
              </a:r>
            </a:p>
            <a:p>
              <a:pPr algn="ctr">
                <a:defRPr/>
              </a:pPr>
              <a:r>
                <a:rPr lang="ru-RU" sz="1600" dirty="0">
                  <a:solidFill>
                    <a:schemeClr val="accent6">
                      <a:lumMod val="10000"/>
                    </a:schemeClr>
                  </a:solidFill>
                  <a:latin typeface="Impact" panose="020B0806030902050204" pitchFamily="34" charset="0"/>
                </a:rPr>
                <a:t>учащихся образовательных организаций, из них, за преступления, связанные со сбытом наркотических средств   -  </a:t>
              </a:r>
              <a:r>
                <a:rPr lang="ru-RU" sz="2000" dirty="0">
                  <a:solidFill>
                    <a:srgbClr val="9E0000"/>
                  </a:solidFill>
                  <a:latin typeface="Impact" panose="020B0806030902050204" pitchFamily="34" charset="0"/>
                </a:rPr>
                <a:t>39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205820" y="4902304"/>
              <a:ext cx="7200800" cy="1211500"/>
            </a:xfrm>
            <a:prstGeom prst="roundRect">
              <a:avLst>
                <a:gd name="adj" fmla="val 11950"/>
              </a:avLst>
            </a:prstGeom>
            <a:solidFill>
              <a:srgbClr val="6699FF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>
                  <a:ln>
                    <a:solidFill>
                      <a:schemeClr val="bg1"/>
                    </a:solidFill>
                  </a:ln>
                  <a:solidFill>
                    <a:schemeClr val="accent6">
                      <a:lumMod val="10000"/>
                    </a:schemeClr>
                  </a:solidFill>
                  <a:latin typeface="Impact" panose="020B0806030902050204" pitchFamily="34" charset="0"/>
                </a:rPr>
                <a:t> </a:t>
              </a:r>
              <a:r>
                <a:rPr lang="ru-RU" sz="1600" dirty="0">
                  <a:solidFill>
                    <a:schemeClr val="accent6">
                      <a:lumMod val="10000"/>
                    </a:schemeClr>
                  </a:solidFill>
                  <a:latin typeface="Impact" panose="020B0806030902050204" pitchFamily="34" charset="0"/>
                </a:rPr>
                <a:t>К уголовной ответственности привлечено </a:t>
              </a:r>
              <a:r>
                <a:rPr lang="ru-RU" sz="2000" dirty="0">
                  <a:solidFill>
                    <a:schemeClr val="accent6">
                      <a:lumMod val="10000"/>
                    </a:schemeClr>
                  </a:solidFill>
                  <a:latin typeface="Impact" panose="020B0806030902050204" pitchFamily="34" charset="0"/>
                </a:rPr>
                <a:t>-  </a:t>
              </a:r>
              <a:r>
                <a:rPr lang="ru-RU" sz="2000" dirty="0">
                  <a:solidFill>
                    <a:srgbClr val="9E0000"/>
                  </a:solidFill>
                  <a:latin typeface="Impact" panose="020B0806030902050204" pitchFamily="34" charset="0"/>
                </a:rPr>
                <a:t>38</a:t>
              </a:r>
            </a:p>
            <a:p>
              <a:pPr algn="ctr">
                <a:defRPr/>
              </a:pPr>
              <a:r>
                <a:rPr lang="ru-RU" sz="1600" dirty="0">
                  <a:solidFill>
                    <a:schemeClr val="accent6">
                      <a:lumMod val="10000"/>
                    </a:schemeClr>
                  </a:solidFill>
                  <a:latin typeface="Impact" panose="020B0806030902050204" pitchFamily="34" charset="0"/>
                </a:rPr>
                <a:t>несовершеннолетних ( в возрасте с 16 до 18 лет), из них за преступления связанные  со сбытом наркотических средств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</a:rPr>
                <a:t> - </a:t>
              </a:r>
              <a:r>
                <a:rPr lang="ru-RU" sz="2000" dirty="0">
                  <a:solidFill>
                    <a:srgbClr val="9E0000"/>
                  </a:solidFill>
                  <a:latin typeface="Impact" panose="020B0806030902050204" pitchFamily="34" charset="0"/>
                </a:rPr>
                <a:t>25 </a:t>
              </a:r>
              <a:endParaRPr lang="ru-RU" sz="2000" b="1" dirty="0">
                <a:ln>
                  <a:solidFill>
                    <a:schemeClr val="bg1"/>
                  </a:solidFill>
                </a:ln>
                <a:solidFill>
                  <a:srgbClr val="9E0000"/>
                </a:solidFill>
                <a:latin typeface="Impact" panose="020B0806030902050204" pitchFamily="34" charset="0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751" y="5013176"/>
              <a:ext cx="1281112" cy="144462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  <a:extLst/>
          </p:spPr>
        </p:pic>
        <p:sp>
          <p:nvSpPr>
            <p:cNvPr id="17" name="Скругленный прямоугольник 16"/>
            <p:cNvSpPr/>
            <p:nvPr/>
          </p:nvSpPr>
          <p:spPr>
            <a:xfrm>
              <a:off x="250825" y="1995488"/>
              <a:ext cx="7110413" cy="1327150"/>
            </a:xfrm>
            <a:prstGeom prst="roundRect">
              <a:avLst/>
            </a:prstGeom>
            <a:solidFill>
              <a:srgbClr val="6699FF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latin typeface="Impact" panose="020B0806030902050204" pitchFamily="34" charset="0"/>
                </a:rPr>
                <a:t> </a:t>
              </a:r>
            </a:p>
            <a:p>
              <a:pPr algn="ctr">
                <a:defRPr/>
              </a:pPr>
              <a:r>
                <a:rPr lang="ru-RU" sz="1600" dirty="0">
                  <a:solidFill>
                    <a:schemeClr val="accent6">
                      <a:lumMod val="10000"/>
                    </a:schemeClr>
                  </a:solidFill>
                  <a:latin typeface="Impact" panose="020B0806030902050204" pitchFamily="34" charset="0"/>
                </a:rPr>
                <a:t>В Российской Федерации запрещены любые действия с наркотиками, психотропными веществами. </a:t>
              </a:r>
            </a:p>
            <a:p>
              <a:pPr algn="ctr">
                <a:defRPr/>
              </a:pPr>
              <a:r>
                <a:rPr lang="ru-RU" sz="1600" dirty="0">
                  <a:solidFill>
                    <a:schemeClr val="accent6">
                      <a:lumMod val="10000"/>
                    </a:schemeClr>
                  </a:solidFill>
                  <a:latin typeface="Impact" panose="020B0806030902050204" pitchFamily="34" charset="0"/>
                </a:rPr>
                <a:t>Запрещены их незаконные: приобретение, хранение, перевозка, изготовление, производство, сбыт, пересылка  </a:t>
              </a:r>
            </a:p>
            <a:p>
              <a:pPr algn="ctr">
                <a:defRPr/>
              </a:pPr>
              <a:r>
                <a:rPr lang="ru-RU" sz="1600" dirty="0">
                  <a:solidFill>
                    <a:schemeClr val="accent6">
                      <a:lumMod val="10000"/>
                    </a:schemeClr>
                  </a:solidFill>
                  <a:latin typeface="Impact" panose="020B0806030902050204" pitchFamily="34" charset="0"/>
                </a:rPr>
                <a:t>(ст. 228,228.1,228.3, 228.4 </a:t>
              </a:r>
              <a:r>
                <a:rPr lang="ru-RU" sz="1600" dirty="0" smtClean="0">
                  <a:solidFill>
                    <a:schemeClr val="accent6">
                      <a:lumMod val="10000"/>
                    </a:schemeClr>
                  </a:solidFill>
                  <a:latin typeface="Impact" panose="020B0806030902050204" pitchFamily="34" charset="0"/>
                </a:rPr>
                <a:t>Уголовного кодекса  </a:t>
              </a:r>
              <a:r>
                <a:rPr lang="ru-RU" sz="1600" dirty="0">
                  <a:solidFill>
                    <a:schemeClr val="accent6">
                      <a:lumMod val="10000"/>
                    </a:schemeClr>
                  </a:solidFill>
                  <a:latin typeface="Impact" panose="020B0806030902050204" pitchFamily="34" charset="0"/>
                </a:rPr>
                <a:t>РФ )</a:t>
              </a:r>
            </a:p>
            <a:p>
              <a:pPr algn="ctr">
                <a:defRPr/>
              </a:pPr>
              <a:endParaRPr lang="ru-RU" sz="2000" dirty="0">
                <a:solidFill>
                  <a:schemeClr val="accent6">
                    <a:lumMod val="10000"/>
                  </a:schemeClr>
                </a:solidFill>
                <a:latin typeface="Impact" panose="020B0806030902050204" pitchFamily="34" charset="0"/>
              </a:endParaRPr>
            </a:p>
          </p:txBody>
        </p:sp>
        <p:pic>
          <p:nvPicPr>
            <p:cNvPr id="18" name="Рисунок 17" descr="C:\Users\iushevchenko19\Desktop\ШЕВЧЕНКО 2024\!!! Шевченко 2022\АНЯ\от АНИ  22222\2022\презентация\картинки для презинтации\cd0695d7_resizedScaled_1020to1431-768x1078.jpg"/>
            <p:cNvPicPr/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64" t="58882" r="32990" b="2847"/>
            <a:stretch/>
          </p:blipFill>
          <p:spPr bwMode="auto">
            <a:xfrm>
              <a:off x="7368862" y="1996021"/>
              <a:ext cx="1667634" cy="15849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2969804"/>
      </p:ext>
    </p:extLst>
  </p:cSld>
  <p:clrMapOvr>
    <a:masterClrMapping/>
  </p:clrMapOvr>
  <p:transition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71438"/>
            <a:ext cx="5867400" cy="477837"/>
          </a:xfrm>
          <a:prstGeom prst="rect">
            <a:avLst/>
          </a:prstGeom>
          <a:solidFill>
            <a:srgbClr val="0070C0">
              <a:alpha val="57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1547664" y="306942"/>
            <a:ext cx="7408812" cy="432048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dirty="0">
                <a:solidFill>
                  <a:prstClr val="white"/>
                </a:solidFill>
                <a:latin typeface="Impact" pitchFamily="34" charset="0"/>
              </a:rPr>
              <a:t>Управление по </a:t>
            </a:r>
            <a:r>
              <a:rPr lang="ru-RU" sz="1400" dirty="0" smtClean="0">
                <a:solidFill>
                  <a:prstClr val="white"/>
                </a:solidFill>
                <a:latin typeface="Impact" pitchFamily="34" charset="0"/>
              </a:rPr>
              <a:t>контролю </a:t>
            </a:r>
            <a:r>
              <a:rPr lang="ru-RU" sz="1400" dirty="0">
                <a:solidFill>
                  <a:prstClr val="white"/>
                </a:solidFill>
                <a:latin typeface="Impact" pitchFamily="34" charset="0"/>
              </a:rPr>
              <a:t>за оборотом  наркотиков ГУ МВД России по Алтайскому краю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" y="44450"/>
            <a:ext cx="86518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-396875" y="5613400"/>
            <a:ext cx="63373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n w="0"/>
              <a:solidFill>
                <a:srgbClr val="9E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101453" y="811213"/>
            <a:ext cx="9009210" cy="1185024"/>
            <a:chOff x="455539" y="888642"/>
            <a:chExt cx="8907994" cy="1185680"/>
          </a:xfrm>
        </p:grpSpPr>
        <p:sp>
          <p:nvSpPr>
            <p:cNvPr id="10" name="Прямоугольник с одним вырезанным углом 9"/>
            <p:cNvSpPr/>
            <p:nvPr/>
          </p:nvSpPr>
          <p:spPr>
            <a:xfrm>
              <a:off x="455539" y="1132412"/>
              <a:ext cx="8372593" cy="941910"/>
            </a:xfrm>
            <a:prstGeom prst="snip1Rect">
              <a:avLst>
                <a:gd name="adj" fmla="val 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600" dirty="0">
                <a:solidFill>
                  <a:schemeClr val="bg1"/>
                </a:solidFill>
                <a:latin typeface="Impact" pitchFamily="34" charset="0"/>
              </a:endParaRPr>
            </a:p>
          </p:txBody>
        </p:sp>
        <p:sp>
          <p:nvSpPr>
            <p:cNvPr id="12" name="Прямоугольник с одним вырезанным углом 11"/>
            <p:cNvSpPr/>
            <p:nvPr/>
          </p:nvSpPr>
          <p:spPr>
            <a:xfrm>
              <a:off x="730834" y="888642"/>
              <a:ext cx="8632699" cy="1026559"/>
            </a:xfrm>
            <a:prstGeom prst="snip1Rect">
              <a:avLst>
                <a:gd name="adj" fmla="val 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/>
            <a:lstStyle/>
            <a:p>
              <a:pPr algn="ctr">
                <a:defRPr/>
              </a:pPr>
              <a:r>
                <a:rPr lang="ru-RU" sz="2200" dirty="0">
                  <a:ln>
                    <a:solidFill>
                      <a:schemeClr val="accent6">
                        <a:lumMod val="10000"/>
                      </a:schemeClr>
                    </a:solidFill>
                  </a:ln>
                  <a:solidFill>
                    <a:schemeClr val="bg1"/>
                  </a:solidFill>
                  <a:latin typeface="Impact" pitchFamily="34" charset="0"/>
                </a:rPr>
                <a:t>Административная ответственность за совершение правонарушений, связанных с незаконным оборотом наркотиков 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dirty="0">
                <a:ln>
                  <a:solidFill>
                    <a:schemeClr val="accent5">
                      <a:lumMod val="25000"/>
                    </a:schemeClr>
                  </a:solidFill>
                </a:ln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graphicFrame>
        <p:nvGraphicFramePr>
          <p:cNvPr id="3" name="Схема 2"/>
          <p:cNvGraphicFramePr/>
          <p:nvPr/>
        </p:nvGraphicFramePr>
        <p:xfrm>
          <a:off x="1691680" y="4005064"/>
          <a:ext cx="648072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Полилиния 14"/>
          <p:cNvSpPr/>
          <p:nvPr/>
        </p:nvSpPr>
        <p:spPr>
          <a:xfrm>
            <a:off x="3025422" y="1710171"/>
            <a:ext cx="6054492" cy="759776"/>
          </a:xfrm>
          <a:custGeom>
            <a:avLst/>
            <a:gdLst>
              <a:gd name="connsiteX0" fmla="*/ 0 w 8205856"/>
              <a:gd name="connsiteY0" fmla="*/ 0 h 780032"/>
              <a:gd name="connsiteX1" fmla="*/ 8205856 w 8205856"/>
              <a:gd name="connsiteY1" fmla="*/ 0 h 780032"/>
              <a:gd name="connsiteX2" fmla="*/ 8205856 w 8205856"/>
              <a:gd name="connsiteY2" fmla="*/ 780032 h 780032"/>
              <a:gd name="connsiteX3" fmla="*/ 0 w 8205856"/>
              <a:gd name="connsiteY3" fmla="*/ 780032 h 780032"/>
              <a:gd name="connsiteX4" fmla="*/ 0 w 8205856"/>
              <a:gd name="connsiteY4" fmla="*/ 0 h 78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5856" h="780032">
                <a:moveTo>
                  <a:pt x="0" y="0"/>
                </a:moveTo>
                <a:lnTo>
                  <a:pt x="8205856" y="0"/>
                </a:lnTo>
                <a:lnTo>
                  <a:pt x="8205856" y="780032"/>
                </a:lnTo>
                <a:lnTo>
                  <a:pt x="0" y="780032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500" dirty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chemeClr val="bg1"/>
              </a:solidFill>
              <a:latin typeface="Impact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16 лет – возраст наступления административной ответственности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500" dirty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rgbClr val="FFFF00"/>
              </a:solidFill>
              <a:latin typeface="Impact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43416" y="2714380"/>
            <a:ext cx="8813259" cy="2354168"/>
            <a:chOff x="143416" y="2714380"/>
            <a:chExt cx="8813259" cy="235416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311275" y="3152775"/>
              <a:ext cx="7645400" cy="18462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ru-RU" altLang="ru-RU" sz="2400" b="1" dirty="0">
                  <a:solidFill>
                    <a:srgbClr val="003300"/>
                  </a:solidFill>
                </a:rPr>
                <a:t>  </a:t>
              </a:r>
              <a:r>
                <a:rPr lang="ru-RU" altLang="ru-RU" sz="2400" b="1" dirty="0">
                  <a:solidFill>
                    <a:schemeClr val="accent6">
                      <a:lumMod val="10000"/>
                    </a:schemeClr>
                  </a:solidFill>
                </a:rPr>
                <a:t>- </a:t>
              </a:r>
              <a:r>
                <a:rPr lang="ru-RU" altLang="ru-RU" dirty="0">
                  <a:solidFill>
                    <a:schemeClr val="accent6">
                      <a:lumMod val="10000"/>
                    </a:schemeClr>
                  </a:solidFill>
                  <a:latin typeface="Impact" panose="020B0806030902050204" pitchFamily="34" charset="0"/>
                </a:rPr>
                <a:t>потребление наркотиков без назначения врача (ст. 6.9 Кодекса об административных  правонарушений Российской Федерации (КоАП РФ);</a:t>
              </a:r>
            </a:p>
            <a:p>
              <a:pPr algn="just">
                <a:defRPr/>
              </a:pPr>
              <a:endParaRPr lang="ru-RU" altLang="ru-RU" dirty="0">
                <a:solidFill>
                  <a:schemeClr val="accent6">
                    <a:lumMod val="10000"/>
                  </a:schemeClr>
                </a:solidFill>
                <a:latin typeface="Impact" panose="020B0806030902050204" pitchFamily="34" charset="0"/>
              </a:endParaRPr>
            </a:p>
            <a:p>
              <a:pPr algn="just">
                <a:defRPr/>
              </a:pPr>
              <a:r>
                <a:rPr lang="ru-RU" altLang="ru-RU" dirty="0">
                  <a:solidFill>
                    <a:schemeClr val="accent6">
                      <a:lumMod val="10000"/>
                    </a:schemeClr>
                  </a:solidFill>
                  <a:latin typeface="Impact" panose="020B0806030902050204" pitchFamily="34" charset="0"/>
                </a:rPr>
                <a:t> </a:t>
              </a:r>
              <a:r>
                <a:rPr lang="en-US" altLang="ru-RU" dirty="0">
                  <a:solidFill>
                    <a:schemeClr val="accent6">
                      <a:lumMod val="10000"/>
                    </a:schemeClr>
                  </a:solidFill>
                  <a:latin typeface="Impact" panose="020B0806030902050204" pitchFamily="34" charset="0"/>
                </a:rPr>
                <a:t>   </a:t>
              </a:r>
              <a:r>
                <a:rPr lang="ru-RU" altLang="ru-RU" dirty="0">
                  <a:solidFill>
                    <a:schemeClr val="accent6">
                      <a:lumMod val="10000"/>
                    </a:schemeClr>
                  </a:solidFill>
                  <a:latin typeface="Impact" panose="020B0806030902050204" pitchFamily="34" charset="0"/>
                </a:rPr>
                <a:t>-  потребление наркотиков в общественных местах (на территории и помещениях образовательных организаций, улицах, стадионах, парках, в общественном транспорте, подъезде)  (ч. </a:t>
              </a:r>
              <a:r>
                <a:rPr lang="ru-RU" altLang="ru-RU" dirty="0" smtClean="0">
                  <a:solidFill>
                    <a:schemeClr val="accent6">
                      <a:lumMod val="10000"/>
                    </a:schemeClr>
                  </a:solidFill>
                  <a:latin typeface="Impact" panose="020B0806030902050204" pitchFamily="34" charset="0"/>
                </a:rPr>
                <a:t>2, ч. 3  </a:t>
              </a:r>
              <a:r>
                <a:rPr lang="ru-RU" altLang="ru-RU" dirty="0">
                  <a:solidFill>
                    <a:schemeClr val="accent6">
                      <a:lumMod val="10000"/>
                    </a:schemeClr>
                  </a:solidFill>
                  <a:latin typeface="Impact" panose="020B0806030902050204" pitchFamily="34" charset="0"/>
                </a:rPr>
                <a:t>ст. 20.20 КоАП РФ) .</a:t>
              </a:r>
            </a:p>
          </p:txBody>
        </p:sp>
        <p:sp>
          <p:nvSpPr>
            <p:cNvPr id="17" name="Штриховая стрелка вправо 16"/>
            <p:cNvSpPr/>
            <p:nvPr/>
          </p:nvSpPr>
          <p:spPr>
            <a:xfrm>
              <a:off x="143416" y="2974506"/>
              <a:ext cx="1124667" cy="2094042"/>
            </a:xfrm>
            <a:prstGeom prst="stripedRightArrow">
              <a:avLst>
                <a:gd name="adj1" fmla="val 50000"/>
                <a:gd name="adj2" fmla="val 46951"/>
              </a:avLst>
            </a:prstGeom>
            <a:solidFill>
              <a:srgbClr val="FF0000">
                <a:alpha val="21000"/>
              </a:srgbClr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  <a:reflection stA="53000" endPos="0" dist="114300" dir="5400000" sy="-100000" algn="bl" rotWithShape="0"/>
              <a:softEdge rad="0"/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endParaRPr lang="ru-RU" sz="3500" dirty="0">
                <a:solidFill>
                  <a:srgbClr val="FFFFCC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35835" y="2714380"/>
              <a:ext cx="6711788" cy="400110"/>
            </a:xfrm>
            <a:prstGeom prst="rect">
              <a:avLst/>
            </a:prstGeom>
            <a:solidFill>
              <a:srgbClr val="FF0000">
                <a:alpha val="46000"/>
              </a:srgb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defRPr>
              </a:lvl1pPr>
            </a:lstStyle>
            <a:p>
              <a:pPr>
                <a:defRPr/>
              </a:pPr>
              <a:r>
                <a:rPr lang="ru-RU" dirty="0">
                  <a:ln>
                    <a:solidFill>
                      <a:schemeClr val="accent6">
                        <a:lumMod val="10000"/>
                      </a:schemeClr>
                    </a:solidFill>
                  </a:ln>
                  <a:solidFill>
                    <a:srgbClr val="FF0000"/>
                  </a:solidFill>
                  <a:latin typeface="Impact" pitchFamily="34" charset="0"/>
                </a:rPr>
                <a:t>ШТРАФ</a:t>
              </a:r>
              <a:r>
                <a:rPr lang="ru-RU" dirty="0">
                  <a:ln>
                    <a:solidFill>
                      <a:schemeClr val="accent6">
                        <a:lumMod val="10000"/>
                      </a:schemeClr>
                    </a:solidFill>
                  </a:ln>
                  <a:solidFill>
                    <a:schemeClr val="bg1"/>
                  </a:solidFill>
                  <a:latin typeface="Impact" pitchFamily="34" charset="0"/>
                </a:rPr>
                <a:t> – до 5 тысяч </a:t>
              </a:r>
              <a:r>
                <a:rPr lang="ru-RU" dirty="0" smtClean="0">
                  <a:ln>
                    <a:solidFill>
                      <a:schemeClr val="accent6">
                        <a:lumMod val="10000"/>
                      </a:schemeClr>
                    </a:solidFill>
                  </a:ln>
                  <a:solidFill>
                    <a:schemeClr val="bg1"/>
                  </a:solidFill>
                  <a:latin typeface="Impact" pitchFamily="34" charset="0"/>
                </a:rPr>
                <a:t>рублей,    </a:t>
              </a:r>
              <a:r>
                <a:rPr lang="ru-RU" dirty="0" smtClean="0">
                  <a:ln>
                    <a:solidFill>
                      <a:schemeClr val="accent6">
                        <a:lumMod val="10000"/>
                      </a:schemeClr>
                    </a:solidFill>
                  </a:ln>
                  <a:solidFill>
                    <a:srgbClr val="FF0000"/>
                  </a:solidFill>
                  <a:latin typeface="Impact" pitchFamily="34" charset="0"/>
                </a:rPr>
                <a:t>АРЕСТ</a:t>
              </a:r>
              <a:r>
                <a:rPr lang="ru-RU" dirty="0" smtClean="0">
                  <a:ln>
                    <a:solidFill>
                      <a:schemeClr val="accent6">
                        <a:lumMod val="10000"/>
                      </a:schemeClr>
                    </a:solidFill>
                  </a:ln>
                  <a:solidFill>
                    <a:srgbClr val="9E0000"/>
                  </a:solidFill>
                  <a:latin typeface="Impact" pitchFamily="34" charset="0"/>
                </a:rPr>
                <a:t> </a:t>
              </a:r>
              <a:r>
                <a:rPr lang="ru-RU" dirty="0">
                  <a:ln>
                    <a:solidFill>
                      <a:schemeClr val="accent6">
                        <a:lumMod val="10000"/>
                      </a:schemeClr>
                    </a:solidFill>
                  </a:ln>
                  <a:solidFill>
                    <a:schemeClr val="bg1"/>
                  </a:solidFill>
                  <a:latin typeface="Impact" pitchFamily="34" charset="0"/>
                </a:rPr>
                <a:t>– </a:t>
              </a:r>
              <a:r>
                <a:rPr lang="ru-RU" dirty="0" smtClean="0">
                  <a:ln>
                    <a:solidFill>
                      <a:schemeClr val="accent6">
                        <a:lumMod val="10000"/>
                      </a:schemeClr>
                    </a:solidFill>
                  </a:ln>
                  <a:solidFill>
                    <a:schemeClr val="bg1"/>
                  </a:solidFill>
                  <a:latin typeface="Impact" pitchFamily="34" charset="0"/>
                </a:rPr>
                <a:t>15 суток </a:t>
              </a:r>
              <a:endParaRPr lang="ru-RU" dirty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FF0000"/>
                </a:solidFill>
                <a:latin typeface="Impact" pitchFamily="34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43416" y="5240089"/>
            <a:ext cx="8813259" cy="1325512"/>
            <a:chOff x="143416" y="5240089"/>
            <a:chExt cx="8813259" cy="1325512"/>
          </a:xfrm>
        </p:grpSpPr>
        <p:sp>
          <p:nvSpPr>
            <p:cNvPr id="23" name="TextBox 22"/>
            <p:cNvSpPr txBox="1"/>
            <p:nvPr/>
          </p:nvSpPr>
          <p:spPr>
            <a:xfrm>
              <a:off x="1935835" y="5240089"/>
              <a:ext cx="6711788" cy="400110"/>
            </a:xfrm>
            <a:prstGeom prst="rect">
              <a:avLst/>
            </a:prstGeom>
            <a:solidFill>
              <a:srgbClr val="FF0000">
                <a:alpha val="46000"/>
              </a:srgb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defRPr>
              </a:lvl1pPr>
            </a:lstStyle>
            <a:p>
              <a:pPr>
                <a:defRPr/>
              </a:pPr>
              <a:r>
                <a:rPr lang="ru-RU" dirty="0">
                  <a:ln>
                    <a:solidFill>
                      <a:schemeClr val="accent6">
                        <a:lumMod val="10000"/>
                      </a:schemeClr>
                    </a:solidFill>
                  </a:ln>
                  <a:solidFill>
                    <a:srgbClr val="FF0000"/>
                  </a:solidFill>
                  <a:latin typeface="Impact" pitchFamily="34" charset="0"/>
                </a:rPr>
                <a:t>ШТРАФ</a:t>
              </a:r>
              <a:r>
                <a:rPr lang="ru-RU" dirty="0">
                  <a:ln>
                    <a:solidFill>
                      <a:schemeClr val="accent6">
                        <a:lumMod val="10000"/>
                      </a:schemeClr>
                    </a:solidFill>
                  </a:ln>
                  <a:solidFill>
                    <a:schemeClr val="bg1"/>
                  </a:solidFill>
                  <a:latin typeface="Impact" pitchFamily="34" charset="0"/>
                </a:rPr>
                <a:t> – до </a:t>
              </a:r>
              <a:r>
                <a:rPr lang="ru-RU" dirty="0" smtClean="0">
                  <a:ln>
                    <a:solidFill>
                      <a:schemeClr val="accent6">
                        <a:lumMod val="10000"/>
                      </a:schemeClr>
                    </a:solidFill>
                  </a:ln>
                  <a:solidFill>
                    <a:schemeClr val="bg1"/>
                  </a:solidFill>
                  <a:latin typeface="Impact" pitchFamily="34" charset="0"/>
                </a:rPr>
                <a:t>1 500 рублей,    </a:t>
              </a:r>
              <a:r>
                <a:rPr lang="ru-RU" dirty="0" smtClean="0">
                  <a:ln>
                    <a:solidFill>
                      <a:schemeClr val="accent6">
                        <a:lumMod val="10000"/>
                      </a:schemeClr>
                    </a:solidFill>
                  </a:ln>
                  <a:solidFill>
                    <a:srgbClr val="FF0000"/>
                  </a:solidFill>
                  <a:latin typeface="Impact" pitchFamily="34" charset="0"/>
                </a:rPr>
                <a:t>АРЕСТ</a:t>
              </a:r>
              <a:r>
                <a:rPr lang="ru-RU" dirty="0" smtClean="0">
                  <a:ln>
                    <a:solidFill>
                      <a:schemeClr val="accent6">
                        <a:lumMod val="10000"/>
                      </a:schemeClr>
                    </a:solidFill>
                  </a:ln>
                  <a:solidFill>
                    <a:srgbClr val="9E0000"/>
                  </a:solidFill>
                  <a:latin typeface="Impact" pitchFamily="34" charset="0"/>
                </a:rPr>
                <a:t> </a:t>
              </a:r>
              <a:r>
                <a:rPr lang="ru-RU" dirty="0">
                  <a:ln>
                    <a:solidFill>
                      <a:schemeClr val="accent6">
                        <a:lumMod val="10000"/>
                      </a:schemeClr>
                    </a:solidFill>
                  </a:ln>
                  <a:solidFill>
                    <a:schemeClr val="bg1"/>
                  </a:solidFill>
                  <a:latin typeface="Impact" pitchFamily="34" charset="0"/>
                </a:rPr>
                <a:t>– </a:t>
              </a:r>
              <a:r>
                <a:rPr lang="ru-RU" dirty="0" smtClean="0">
                  <a:ln>
                    <a:solidFill>
                      <a:schemeClr val="accent6">
                        <a:lumMod val="10000"/>
                      </a:schemeClr>
                    </a:solidFill>
                  </a:ln>
                  <a:solidFill>
                    <a:schemeClr val="bg1"/>
                  </a:solidFill>
                  <a:latin typeface="Impact" pitchFamily="34" charset="0"/>
                </a:rPr>
                <a:t>15 суток </a:t>
              </a:r>
              <a:endParaRPr lang="ru-RU" dirty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FF0000"/>
                </a:solidFill>
                <a:latin typeface="Impact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403648" y="5724525"/>
              <a:ext cx="755302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ru-RU" altLang="ru-RU" dirty="0">
                  <a:solidFill>
                    <a:schemeClr val="accent6">
                      <a:lumMod val="10000"/>
                    </a:schemeClr>
                  </a:solidFill>
                  <a:latin typeface="Impact" panose="020B0806030902050204" pitchFamily="34" charset="0"/>
                </a:rPr>
                <a:t>-   </a:t>
              </a:r>
              <a:r>
                <a:rPr lang="ru-RU" altLang="ru-RU" dirty="0" smtClean="0">
                  <a:solidFill>
                    <a:schemeClr val="accent6">
                      <a:lumMod val="10000"/>
                    </a:schemeClr>
                  </a:solidFill>
                  <a:latin typeface="Impact" panose="020B0806030902050204" pitchFamily="34" charset="0"/>
                </a:rPr>
                <a:t>появление в </a:t>
              </a:r>
              <a:r>
                <a:rPr lang="ru-RU" altLang="ru-RU" dirty="0">
                  <a:solidFill>
                    <a:schemeClr val="accent6">
                      <a:lumMod val="10000"/>
                    </a:schemeClr>
                  </a:solidFill>
                  <a:latin typeface="Impact" panose="020B0806030902050204" pitchFamily="34" charset="0"/>
                </a:rPr>
                <a:t>общественных местах </a:t>
              </a:r>
              <a:r>
                <a:rPr lang="ru-RU" altLang="ru-RU" dirty="0" smtClean="0">
                  <a:solidFill>
                    <a:schemeClr val="accent6">
                      <a:lumMod val="10000"/>
                    </a:schemeClr>
                  </a:solidFill>
                  <a:latin typeface="Impact" panose="020B0806030902050204" pitchFamily="34" charset="0"/>
                </a:rPr>
                <a:t>в состоянии наркотического опьянения (ст</a:t>
              </a:r>
              <a:r>
                <a:rPr lang="ru-RU" altLang="ru-RU" dirty="0">
                  <a:solidFill>
                    <a:schemeClr val="accent6">
                      <a:lumMod val="10000"/>
                    </a:schemeClr>
                  </a:solidFill>
                  <a:latin typeface="Impact" panose="020B0806030902050204" pitchFamily="34" charset="0"/>
                </a:rPr>
                <a:t>. </a:t>
              </a:r>
              <a:r>
                <a:rPr lang="ru-RU" altLang="ru-RU" dirty="0" smtClean="0">
                  <a:solidFill>
                    <a:schemeClr val="accent6">
                      <a:lumMod val="10000"/>
                    </a:schemeClr>
                  </a:solidFill>
                  <a:latin typeface="Impact" panose="020B0806030902050204" pitchFamily="34" charset="0"/>
                </a:rPr>
                <a:t>20.21 </a:t>
              </a:r>
              <a:r>
                <a:rPr lang="ru-RU" altLang="ru-RU" dirty="0">
                  <a:solidFill>
                    <a:schemeClr val="accent6">
                      <a:lumMod val="10000"/>
                    </a:schemeClr>
                  </a:solidFill>
                  <a:latin typeface="Impact" panose="020B0806030902050204" pitchFamily="34" charset="0"/>
                </a:rPr>
                <a:t>КоАП РФ) .</a:t>
              </a:r>
            </a:p>
          </p:txBody>
        </p:sp>
        <p:sp>
          <p:nvSpPr>
            <p:cNvPr id="25" name="Штриховая стрелка вправо 24"/>
            <p:cNvSpPr/>
            <p:nvPr/>
          </p:nvSpPr>
          <p:spPr>
            <a:xfrm>
              <a:off x="143416" y="5528033"/>
              <a:ext cx="1124667" cy="1037568"/>
            </a:xfrm>
            <a:prstGeom prst="stripedRightArrow">
              <a:avLst>
                <a:gd name="adj1" fmla="val 50000"/>
                <a:gd name="adj2" fmla="val 46951"/>
              </a:avLst>
            </a:prstGeom>
            <a:solidFill>
              <a:srgbClr val="FF0000">
                <a:alpha val="21000"/>
              </a:srgbClr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  <a:reflection stA="53000" endPos="0" dist="114300" dir="5400000" sy="-100000" algn="bl" rotWithShape="0"/>
              <a:softEdge rad="0"/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endParaRPr lang="ru-RU" sz="3500" dirty="0">
                <a:solidFill>
                  <a:srgbClr val="FFFFCC"/>
                </a:solidFill>
                <a:latin typeface="Impact" panose="020B080603090205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1329923"/>
      </p:ext>
    </p:extLst>
  </p:cSld>
  <p:clrMapOvr>
    <a:masterClrMapping/>
  </p:clrMapOvr>
  <p:transition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71438"/>
            <a:ext cx="5867400" cy="477837"/>
          </a:xfrm>
          <a:prstGeom prst="rect">
            <a:avLst/>
          </a:prstGeom>
          <a:solidFill>
            <a:srgbClr val="0070C0">
              <a:alpha val="57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5843" name="Rectangle 5"/>
          <p:cNvSpPr>
            <a:spLocks noChangeArrowheads="1"/>
          </p:cNvSpPr>
          <p:nvPr/>
        </p:nvSpPr>
        <p:spPr bwMode="gray">
          <a:xfrm>
            <a:off x="1547813" y="306388"/>
            <a:ext cx="7408862" cy="433387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1400" dirty="0">
                <a:solidFill>
                  <a:srgbClr val="FFFFFF"/>
                </a:solidFill>
                <a:latin typeface="Impact" panose="020B0806030902050204" pitchFamily="34" charset="0"/>
              </a:rPr>
              <a:t>Управление по </a:t>
            </a:r>
            <a:r>
              <a:rPr lang="ru-RU" sz="1400" dirty="0" smtClean="0">
                <a:solidFill>
                  <a:srgbClr val="FFFFFF"/>
                </a:solidFill>
                <a:latin typeface="Impact" panose="020B0806030902050204" pitchFamily="34" charset="0"/>
              </a:rPr>
              <a:t>контролю </a:t>
            </a:r>
            <a:r>
              <a:rPr lang="ru-RU" sz="1400" dirty="0">
                <a:solidFill>
                  <a:srgbClr val="FFFFFF"/>
                </a:solidFill>
                <a:latin typeface="Impact" panose="020B0806030902050204" pitchFamily="34" charset="0"/>
              </a:rPr>
              <a:t>за оборотом  наркотиков ГУ МВД России по Алтайскому краю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" y="44450"/>
            <a:ext cx="86518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-757238" y="5680075"/>
            <a:ext cx="6337301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n w="0"/>
              <a:solidFill>
                <a:srgbClr val="9E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122012" y="811213"/>
            <a:ext cx="8988651" cy="1195082"/>
            <a:chOff x="475867" y="888642"/>
            <a:chExt cx="8887666" cy="1195744"/>
          </a:xfrm>
        </p:grpSpPr>
        <p:sp>
          <p:nvSpPr>
            <p:cNvPr id="10" name="Прямоугольник с одним вырезанным углом 9"/>
            <p:cNvSpPr/>
            <p:nvPr/>
          </p:nvSpPr>
          <p:spPr>
            <a:xfrm>
              <a:off x="475867" y="1142476"/>
              <a:ext cx="8372593" cy="941910"/>
            </a:xfrm>
            <a:prstGeom prst="snip1Rect">
              <a:avLst>
                <a:gd name="adj" fmla="val 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600" dirty="0">
                <a:solidFill>
                  <a:schemeClr val="bg1"/>
                </a:solidFill>
                <a:latin typeface="Impact" pitchFamily="34" charset="0"/>
              </a:endParaRPr>
            </a:p>
          </p:txBody>
        </p:sp>
        <p:sp>
          <p:nvSpPr>
            <p:cNvPr id="12" name="Прямоугольник с одним вырезанным углом 11"/>
            <p:cNvSpPr/>
            <p:nvPr/>
          </p:nvSpPr>
          <p:spPr>
            <a:xfrm>
              <a:off x="730834" y="888642"/>
              <a:ext cx="8632699" cy="1026559"/>
            </a:xfrm>
            <a:prstGeom prst="snip1Rect">
              <a:avLst>
                <a:gd name="adj" fmla="val 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/>
            <a:lstStyle/>
            <a:p>
              <a:pPr algn="ctr">
                <a:defRPr/>
              </a:pPr>
              <a:r>
                <a:rPr lang="ru-RU" sz="2200" dirty="0">
                  <a:ln>
                    <a:solidFill>
                      <a:schemeClr val="accent6">
                        <a:lumMod val="10000"/>
                      </a:schemeClr>
                    </a:solidFill>
                  </a:ln>
                  <a:solidFill>
                    <a:schemeClr val="bg1"/>
                  </a:solidFill>
                  <a:latin typeface="Impact" pitchFamily="34" charset="0"/>
                </a:rPr>
                <a:t>Административная ответственность за совершение правонарушений, связанных с незаконным оборотом наркотиков 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dirty="0">
                <a:ln>
                  <a:solidFill>
                    <a:schemeClr val="accent5">
                      <a:lumMod val="25000"/>
                    </a:schemeClr>
                  </a:solidFill>
                </a:ln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84944" y="2259988"/>
            <a:ext cx="8786812" cy="1702035"/>
            <a:chOff x="169863" y="2493728"/>
            <a:chExt cx="8786812" cy="1702035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69863" y="3087688"/>
              <a:ext cx="8786812" cy="11080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altLang="ru-RU" sz="1600" dirty="0">
                  <a:solidFill>
                    <a:schemeClr val="accent6">
                      <a:lumMod val="10000"/>
                    </a:schemeClr>
                  </a:solidFill>
                  <a:latin typeface="Impact" panose="020B0806030902050204" pitchFamily="34" charset="0"/>
                </a:rPr>
                <a:t>               - </a:t>
              </a:r>
              <a:r>
                <a:rPr lang="ru-RU" altLang="ru-RU" sz="1600" dirty="0">
                  <a:solidFill>
                    <a:schemeClr val="accent6">
                      <a:lumMod val="10000"/>
                    </a:schemeClr>
                  </a:solidFill>
                  <a:latin typeface="Impact" panose="020B0806030902050204" pitchFamily="34" charset="0"/>
                </a:rPr>
                <a:t> </a:t>
              </a:r>
              <a:r>
                <a:rPr lang="ru-RU" sz="1600" dirty="0">
                  <a:solidFill>
                    <a:schemeClr val="accent6">
                      <a:lumMod val="10000"/>
                    </a:schemeClr>
                  </a:solidFill>
                  <a:latin typeface="Impact" panose="020B0806030902050204" pitchFamily="34" charset="0"/>
                </a:rPr>
                <a:t>пропаганда либо реклама наркотических средств, психотропных веществ, </a:t>
              </a:r>
              <a:r>
                <a:rPr lang="ru-RU" sz="1600" dirty="0" err="1" smtClean="0">
                  <a:solidFill>
                    <a:schemeClr val="accent6">
                      <a:lumMod val="10000"/>
                    </a:schemeClr>
                  </a:solidFill>
                  <a:latin typeface="Impact" panose="020B0806030902050204" pitchFamily="34" charset="0"/>
                </a:rPr>
                <a:t>наркосодержащих</a:t>
              </a:r>
              <a:r>
                <a:rPr lang="ru-RU" sz="1600" dirty="0" smtClean="0">
                  <a:solidFill>
                    <a:schemeClr val="accent6">
                      <a:lumMod val="10000"/>
                    </a:schemeClr>
                  </a:solidFill>
                  <a:latin typeface="Impact" panose="020B0806030902050204" pitchFamily="34" charset="0"/>
                </a:rPr>
                <a:t> </a:t>
              </a:r>
              <a:r>
                <a:rPr lang="ru-RU" sz="1600" dirty="0">
                  <a:solidFill>
                    <a:schemeClr val="accent6">
                      <a:lumMod val="10000"/>
                    </a:schemeClr>
                  </a:solidFill>
                  <a:latin typeface="Impact" panose="020B0806030902050204" pitchFamily="34" charset="0"/>
                </a:rPr>
                <a:t>растений, новых ПАВ (способов, методов разработки, изготовления и использования наркотиков; мест их приобретения).</a:t>
              </a:r>
            </a:p>
            <a:p>
              <a:pPr algn="ctr">
                <a:defRPr/>
              </a:pPr>
              <a:endPara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98812" y="2493728"/>
              <a:ext cx="6711788" cy="400110"/>
            </a:xfrm>
            <a:prstGeom prst="rect">
              <a:avLst/>
            </a:prstGeom>
            <a:solidFill>
              <a:srgbClr val="FF0000">
                <a:alpha val="46000"/>
              </a:srgb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defRPr>
              </a:lvl1pPr>
            </a:lstStyle>
            <a:p>
              <a:pPr>
                <a:defRPr/>
              </a:pPr>
              <a:r>
                <a:rPr lang="ru-RU" dirty="0" smtClean="0">
                  <a:ln>
                    <a:solidFill>
                      <a:schemeClr val="accent6">
                        <a:lumMod val="10000"/>
                      </a:schemeClr>
                    </a:solidFill>
                  </a:ln>
                  <a:solidFill>
                    <a:schemeClr val="bg1"/>
                  </a:solidFill>
                  <a:latin typeface="Impact" pitchFamily="34" charset="0"/>
                </a:rPr>
                <a:t>Пропаганда наркотиков (ст. 6.13 КоАП РФ)</a:t>
              </a:r>
              <a:endParaRPr lang="ru-RU" dirty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FF0000"/>
                </a:solidFill>
                <a:latin typeface="Impact" pitchFamily="34" charset="0"/>
              </a:endParaRPr>
            </a:p>
          </p:txBody>
        </p:sp>
      </p:grpSp>
      <p:sp>
        <p:nvSpPr>
          <p:cNvPr id="2" name="Стрелка вниз 1"/>
          <p:cNvSpPr/>
          <p:nvPr/>
        </p:nvSpPr>
        <p:spPr>
          <a:xfrm>
            <a:off x="5251450" y="3721100"/>
            <a:ext cx="1536700" cy="392113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169863" y="4174328"/>
            <a:ext cx="8615362" cy="1612110"/>
            <a:chOff x="169863" y="4174328"/>
            <a:chExt cx="8615362" cy="1612110"/>
          </a:xfrm>
        </p:grpSpPr>
        <p:sp>
          <p:nvSpPr>
            <p:cNvPr id="21" name="TextBox 20"/>
            <p:cNvSpPr txBox="1"/>
            <p:nvPr/>
          </p:nvSpPr>
          <p:spPr>
            <a:xfrm>
              <a:off x="899592" y="4174328"/>
              <a:ext cx="7828618" cy="646331"/>
            </a:xfrm>
            <a:prstGeom prst="rect">
              <a:avLst/>
            </a:prstGeom>
            <a:solidFill>
              <a:srgbClr val="FF0000">
                <a:alpha val="46000"/>
              </a:srgb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defRPr>
              </a:lvl1pPr>
            </a:lstStyle>
            <a:p>
              <a:pPr>
                <a:defRPr/>
              </a:pPr>
              <a:r>
                <a:rPr lang="ru-RU" sz="1800" dirty="0">
                  <a:ln>
                    <a:solidFill>
                      <a:schemeClr val="accent6">
                        <a:lumMod val="10000"/>
                      </a:schemeClr>
                    </a:solidFill>
                  </a:ln>
                  <a:solidFill>
                    <a:srgbClr val="FF0000"/>
                  </a:solidFill>
                  <a:latin typeface="Impact" pitchFamily="34" charset="0"/>
                </a:rPr>
                <a:t>ШТРАФ</a:t>
              </a:r>
              <a:r>
                <a:rPr lang="ru-RU" sz="1800" dirty="0">
                  <a:ln>
                    <a:solidFill>
                      <a:schemeClr val="accent6">
                        <a:lumMod val="10000"/>
                      </a:schemeClr>
                    </a:solidFill>
                  </a:ln>
                  <a:solidFill>
                    <a:schemeClr val="bg1"/>
                  </a:solidFill>
                  <a:latin typeface="Impact" pitchFamily="34" charset="0"/>
                </a:rPr>
                <a:t> – до 5 тысяч </a:t>
              </a:r>
              <a:r>
                <a:rPr lang="ru-RU" sz="1800" dirty="0" smtClean="0">
                  <a:ln>
                    <a:solidFill>
                      <a:schemeClr val="accent6">
                        <a:lumMod val="10000"/>
                      </a:schemeClr>
                    </a:solidFill>
                  </a:ln>
                  <a:solidFill>
                    <a:schemeClr val="bg1"/>
                  </a:solidFill>
                  <a:latin typeface="Impact" pitchFamily="34" charset="0"/>
                </a:rPr>
                <a:t>рублей</a:t>
              </a:r>
              <a:r>
                <a:rPr lang="ru-RU" sz="1800" dirty="0" smtClean="0">
                  <a:ln>
                    <a:solidFill>
                      <a:schemeClr val="accent6">
                        <a:lumMod val="1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Impact" pitchFamily="34" charset="0"/>
                </a:rPr>
                <a:t>,    с конфискацией рекламного оборудования, использованного для ее изготовления (сотовый телефон, компьютер )</a:t>
              </a:r>
              <a:endParaRPr lang="ru-RU" sz="1800" dirty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Impact" pitchFamily="34" charset="0"/>
              </a:endParaRPr>
            </a:p>
          </p:txBody>
        </p:sp>
        <p:sp>
          <p:nvSpPr>
            <p:cNvPr id="35851" name="Прямоугольник 3"/>
            <p:cNvSpPr>
              <a:spLocks noChangeArrowheads="1"/>
            </p:cNvSpPr>
            <p:nvPr/>
          </p:nvSpPr>
          <p:spPr bwMode="auto">
            <a:xfrm>
              <a:off x="169863" y="4956175"/>
              <a:ext cx="8615362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541338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9pPr>
            </a:lstStyle>
            <a:p>
              <a:pPr indent="0" algn="just"/>
              <a:r>
                <a:rPr lang="ru-RU" sz="1600" dirty="0" smtClean="0">
                  <a:solidFill>
                    <a:srgbClr val="000000"/>
                  </a:solidFill>
                  <a:latin typeface="Impact" panose="020B080603090205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 -   с </a:t>
              </a:r>
              <a:r>
                <a:rPr lang="ru-RU" sz="1600" dirty="0">
                  <a:solidFill>
                    <a:srgbClr val="000000"/>
                  </a:solidFill>
                  <a:latin typeface="Impact" panose="020B080603090205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использованием информационно-телекоммуникационной сети </a:t>
              </a:r>
              <a:r>
                <a:rPr lang="ru-RU" sz="1600" dirty="0" smtClean="0">
                  <a:solidFill>
                    <a:srgbClr val="000000"/>
                  </a:solidFill>
                  <a:latin typeface="Impact" panose="020B080603090205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«Интернет</a:t>
              </a:r>
              <a:r>
                <a:rPr lang="ru-RU" sz="1600" dirty="0">
                  <a:solidFill>
                    <a:srgbClr val="000000"/>
                  </a:solidFill>
                  <a:latin typeface="Impact" panose="020B080603090205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»  </a:t>
              </a:r>
              <a:r>
                <a:rPr lang="en-US" sz="1600" dirty="0">
                  <a:solidFill>
                    <a:srgbClr val="C00000"/>
                  </a:solidFill>
                  <a:latin typeface="Impact" panose="020B080603090205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ru-RU" sz="1600" dirty="0">
                  <a:solidFill>
                    <a:srgbClr val="C00000"/>
                  </a:solidFill>
                  <a:latin typeface="Impact" panose="020B080603090205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мессенджеры «</a:t>
              </a:r>
              <a:r>
                <a:rPr lang="ru-RU" sz="1600" dirty="0" err="1">
                  <a:solidFill>
                    <a:srgbClr val="C00000"/>
                  </a:solidFill>
                  <a:latin typeface="Impact" panose="020B080603090205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Ватсап</a:t>
              </a:r>
              <a:r>
                <a:rPr lang="ru-RU" sz="1600" dirty="0">
                  <a:solidFill>
                    <a:srgbClr val="C00000"/>
                  </a:solidFill>
                  <a:latin typeface="Impact" panose="020B080603090205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», «</a:t>
              </a:r>
              <a:r>
                <a:rPr lang="ru-RU" sz="1600" dirty="0" err="1" smtClean="0">
                  <a:solidFill>
                    <a:srgbClr val="C00000"/>
                  </a:solidFill>
                  <a:latin typeface="Impact" panose="020B080603090205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Телеграм</a:t>
              </a:r>
              <a:r>
                <a:rPr lang="ru-RU" sz="1600" dirty="0" smtClean="0">
                  <a:solidFill>
                    <a:srgbClr val="C00000"/>
                  </a:solidFill>
                  <a:latin typeface="Impact" panose="020B080603090205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», </a:t>
              </a:r>
              <a:r>
                <a:rPr lang="ru-RU" sz="1600" dirty="0">
                  <a:solidFill>
                    <a:srgbClr val="C00000"/>
                  </a:solidFill>
                  <a:latin typeface="Impact" panose="020B080603090205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 группах и сообществах социальных сетей  «</a:t>
              </a:r>
              <a:r>
                <a:rPr lang="ru-RU" sz="1600" dirty="0" err="1" smtClean="0">
                  <a:solidFill>
                    <a:srgbClr val="C00000"/>
                  </a:solidFill>
                  <a:latin typeface="Impact" panose="020B080603090205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ВКонтакте</a:t>
              </a:r>
              <a:r>
                <a:rPr lang="ru-RU" sz="1600" dirty="0">
                  <a:solidFill>
                    <a:srgbClr val="C00000"/>
                  </a:solidFill>
                  <a:latin typeface="Impact" panose="020B080603090205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», «</a:t>
              </a:r>
              <a:r>
                <a:rPr lang="ru-RU" sz="1600" dirty="0" err="1">
                  <a:solidFill>
                    <a:srgbClr val="C00000"/>
                  </a:solidFill>
                  <a:latin typeface="Impact" panose="020B080603090205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Однокласники</a:t>
              </a:r>
              <a:r>
                <a:rPr lang="ru-RU" sz="1600" dirty="0">
                  <a:solidFill>
                    <a:srgbClr val="C00000"/>
                  </a:solidFill>
                  <a:latin typeface="Impact" panose="020B080603090205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»)</a:t>
              </a:r>
            </a:p>
          </p:txBody>
        </p:sp>
      </p:grpSp>
      <p:sp>
        <p:nvSpPr>
          <p:cNvPr id="22" name="Стрелка вниз 21"/>
          <p:cNvSpPr/>
          <p:nvPr/>
        </p:nvSpPr>
        <p:spPr>
          <a:xfrm>
            <a:off x="3810000" y="5581650"/>
            <a:ext cx="1536700" cy="392113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047831" y="6089652"/>
            <a:ext cx="6711788" cy="400110"/>
          </a:xfrm>
          <a:prstGeom prst="rect">
            <a:avLst/>
          </a:prstGeom>
          <a:solidFill>
            <a:srgbClr val="FF0000">
              <a:alpha val="46000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r>
              <a:rPr lang="ru-RU" dirty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ШТРАФ</a:t>
            </a:r>
            <a:r>
              <a:rPr lang="ru-RU" dirty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– до </a:t>
            </a:r>
            <a:r>
              <a:rPr lang="en-US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Impact" pitchFamily="34" charset="0"/>
              </a:rPr>
              <a:t>30</a:t>
            </a:r>
            <a:r>
              <a:rPr lang="ru-RU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ru-RU" dirty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Impact" pitchFamily="34" charset="0"/>
              </a:rPr>
              <a:t>тысяч </a:t>
            </a:r>
            <a:r>
              <a:rPr lang="ru-RU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Impact" pitchFamily="34" charset="0"/>
              </a:rPr>
              <a:t>рублей</a:t>
            </a:r>
            <a:endParaRPr lang="ru-RU" dirty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rgbClr val="FF000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499153"/>
      </p:ext>
    </p:extLst>
  </p:cSld>
  <p:clrMapOvr>
    <a:masterClrMapping/>
  </p:clrMapOvr>
  <p:transition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71438"/>
            <a:ext cx="5867400" cy="477837"/>
          </a:xfrm>
          <a:prstGeom prst="rect">
            <a:avLst/>
          </a:prstGeom>
          <a:solidFill>
            <a:srgbClr val="0070C0">
              <a:alpha val="57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867" name="Rectangle 5"/>
          <p:cNvSpPr>
            <a:spLocks noChangeArrowheads="1"/>
          </p:cNvSpPr>
          <p:nvPr/>
        </p:nvSpPr>
        <p:spPr bwMode="gray">
          <a:xfrm>
            <a:off x="1547813" y="306388"/>
            <a:ext cx="7408862" cy="433387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1400" dirty="0">
                <a:solidFill>
                  <a:srgbClr val="FFFFFF"/>
                </a:solidFill>
                <a:latin typeface="Impact" panose="020B0806030902050204" pitchFamily="34" charset="0"/>
              </a:rPr>
              <a:t>Управление по </a:t>
            </a:r>
            <a:r>
              <a:rPr lang="ru-RU" sz="1400" dirty="0" smtClean="0">
                <a:solidFill>
                  <a:srgbClr val="FFFFFF"/>
                </a:solidFill>
                <a:latin typeface="Impact" panose="020B0806030902050204" pitchFamily="34" charset="0"/>
              </a:rPr>
              <a:t>контролю </a:t>
            </a:r>
            <a:r>
              <a:rPr lang="ru-RU" sz="1400" dirty="0">
                <a:solidFill>
                  <a:srgbClr val="FFFFFF"/>
                </a:solidFill>
                <a:latin typeface="Impact" panose="020B0806030902050204" pitchFamily="34" charset="0"/>
              </a:rPr>
              <a:t>за оборотом  наркотиков ГУ МВД России по Алтайскому краю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" y="44450"/>
            <a:ext cx="86518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-330200" y="5424488"/>
            <a:ext cx="63373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n w="0"/>
              <a:solidFill>
                <a:srgbClr val="9E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51963" y="811213"/>
            <a:ext cx="9058700" cy="1165661"/>
            <a:chOff x="406605" y="888642"/>
            <a:chExt cx="8956928" cy="1166307"/>
          </a:xfrm>
        </p:grpSpPr>
        <p:sp>
          <p:nvSpPr>
            <p:cNvPr id="10" name="Прямоугольник с одним вырезанным углом 9"/>
            <p:cNvSpPr/>
            <p:nvPr/>
          </p:nvSpPr>
          <p:spPr>
            <a:xfrm>
              <a:off x="406605" y="1113039"/>
              <a:ext cx="8372593" cy="941910"/>
            </a:xfrm>
            <a:prstGeom prst="snip1Rect">
              <a:avLst>
                <a:gd name="adj" fmla="val 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600" dirty="0">
                <a:solidFill>
                  <a:schemeClr val="bg1"/>
                </a:solidFill>
                <a:latin typeface="Impact" pitchFamily="34" charset="0"/>
              </a:endParaRPr>
            </a:p>
          </p:txBody>
        </p:sp>
        <p:sp>
          <p:nvSpPr>
            <p:cNvPr id="12" name="Прямоугольник с одним вырезанным углом 11"/>
            <p:cNvSpPr/>
            <p:nvPr/>
          </p:nvSpPr>
          <p:spPr>
            <a:xfrm>
              <a:off x="730834" y="888642"/>
              <a:ext cx="8632699" cy="1026559"/>
            </a:xfrm>
            <a:prstGeom prst="snip1Rect">
              <a:avLst>
                <a:gd name="adj" fmla="val 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/>
            <a:lstStyle/>
            <a:p>
              <a:pPr algn="ctr">
                <a:defRPr/>
              </a:pPr>
              <a:r>
                <a:rPr lang="ru-RU" sz="2200" dirty="0">
                  <a:ln>
                    <a:solidFill>
                      <a:schemeClr val="accent6">
                        <a:lumMod val="10000"/>
                      </a:schemeClr>
                    </a:solidFill>
                  </a:ln>
                  <a:solidFill>
                    <a:schemeClr val="bg1"/>
                  </a:solidFill>
                  <a:latin typeface="Impact" pitchFamily="34" charset="0"/>
                </a:rPr>
                <a:t>Административная ответственность за совершение правонарушений, связанных с незаконным оборотом наркотиков 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dirty="0">
                <a:ln>
                  <a:solidFill>
                    <a:schemeClr val="accent5">
                      <a:lumMod val="25000"/>
                    </a:schemeClr>
                  </a:solidFill>
                </a:ln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 rot="20816072">
            <a:off x="2215237" y="3338797"/>
            <a:ext cx="3872428" cy="603034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10000"/>
                  </a:schemeClr>
                </a:solidFill>
              </a:rPr>
              <a:t>ЗАПРЕЩЕНО !!!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54559" y="2201824"/>
            <a:ext cx="8901917" cy="4467536"/>
            <a:chOff x="54559" y="2201824"/>
            <a:chExt cx="8901917" cy="4467536"/>
          </a:xfrm>
        </p:grpSpPr>
        <p:sp>
          <p:nvSpPr>
            <p:cNvPr id="19" name="TextBox 18"/>
            <p:cNvSpPr txBox="1"/>
            <p:nvPr/>
          </p:nvSpPr>
          <p:spPr>
            <a:xfrm>
              <a:off x="1419092" y="2201824"/>
              <a:ext cx="6711788" cy="400110"/>
            </a:xfrm>
            <a:prstGeom prst="rect">
              <a:avLst/>
            </a:prstGeom>
            <a:solidFill>
              <a:srgbClr val="FF0000">
                <a:alpha val="46000"/>
              </a:srgb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defRPr>
              </a:lvl1pPr>
            </a:lstStyle>
            <a:p>
              <a:pPr>
                <a:defRPr/>
              </a:pPr>
              <a:r>
                <a:rPr lang="ru-RU" dirty="0" smtClean="0">
                  <a:ln>
                    <a:solidFill>
                      <a:schemeClr val="accent6">
                        <a:lumMod val="10000"/>
                      </a:schemeClr>
                    </a:solidFill>
                  </a:ln>
                  <a:solidFill>
                    <a:schemeClr val="bg1"/>
                  </a:solidFill>
                  <a:latin typeface="Impact" pitchFamily="34" charset="0"/>
                </a:rPr>
                <a:t>Пропаганда наркотиков (ст. 6.13 КоАП РФ)</a:t>
              </a:r>
              <a:endParaRPr lang="ru-RU" dirty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FF0000"/>
                </a:solidFill>
                <a:latin typeface="Impact" pitchFamily="34" charset="0"/>
              </a:endParaRPr>
            </a:p>
          </p:txBody>
        </p:sp>
        <p:pic>
          <p:nvPicPr>
            <p:cNvPr id="27" name="Рисунок 26"/>
            <p:cNvPicPr/>
            <p:nvPr/>
          </p:nvPicPr>
          <p:blipFill rotWithShape="1">
            <a:blip r:embed="rId3"/>
            <a:srcRect t="6670" r="42277" b="28682"/>
            <a:stretch/>
          </p:blipFill>
          <p:spPr bwMode="auto">
            <a:xfrm>
              <a:off x="3109327" y="3821385"/>
              <a:ext cx="3265487" cy="28479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Рисунок 27" descr="C:\Users\iushevchenko19\Desktop\ШЕВЧЕНКО 2024\БУКЛЕТЫ, ПАМЯТКИ, ВЫСТУПЛЕНИЯ\Фото\IMG-20231102-WA0141.jfif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85" t="39884" r="9540" b="20217"/>
            <a:stretch/>
          </p:blipFill>
          <p:spPr bwMode="auto">
            <a:xfrm>
              <a:off x="6163111" y="3459244"/>
              <a:ext cx="2793365" cy="23622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Рисунок 15" descr="http://post.mvd.ru/Session/158040-aMiONLGDv36qmgaGia6T-kmbducp/MIME/INBOX-MM-1/12-06-B/IMG-20221201-WA0006.jpg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59" t="43511" r="51381" b="37659"/>
            <a:stretch/>
          </p:blipFill>
          <p:spPr bwMode="auto">
            <a:xfrm>
              <a:off x="273753" y="4851595"/>
              <a:ext cx="3178209" cy="1779957"/>
            </a:xfrm>
            <a:prstGeom prst="rect">
              <a:avLst/>
            </a:prstGeom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  <a:softEdge rad="112500"/>
            </a:effectLst>
            <a:scene3d>
              <a:camera prst="isometricOffAxis1Right"/>
              <a:lightRig rig="threePt" dir="t"/>
            </a:scene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Рисунок 17" descr="http://post.mvd.ru/Session/158040-aMiONLGDv36qmgaGia6T-kmbducp/MIME/INBOX-MM-1/12-06-B/IMG-20221201-WA0006.jpg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67" t="45674" r="9668" b="37786"/>
            <a:stretch/>
          </p:blipFill>
          <p:spPr bwMode="auto">
            <a:xfrm>
              <a:off x="54559" y="3040218"/>
              <a:ext cx="2976304" cy="201092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0073228"/>
      </p:ext>
    </p:extLst>
  </p:cSld>
  <p:clrMapOvr>
    <a:masterClrMapping/>
  </p:clrMapOvr>
  <p:transition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71438"/>
            <a:ext cx="5867400" cy="477837"/>
          </a:xfrm>
          <a:prstGeom prst="rect">
            <a:avLst/>
          </a:prstGeom>
          <a:solidFill>
            <a:srgbClr val="0070C0">
              <a:alpha val="57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gray">
          <a:xfrm>
            <a:off x="1547813" y="306388"/>
            <a:ext cx="7408862" cy="433387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1400" dirty="0">
                <a:solidFill>
                  <a:srgbClr val="FFFFFF"/>
                </a:solidFill>
                <a:latin typeface="Impact" panose="020B0806030902050204" pitchFamily="34" charset="0"/>
              </a:rPr>
              <a:t>Управление по </a:t>
            </a:r>
            <a:r>
              <a:rPr lang="ru-RU" sz="1400" dirty="0" smtClean="0">
                <a:solidFill>
                  <a:srgbClr val="FFFFFF"/>
                </a:solidFill>
                <a:latin typeface="Impact" panose="020B0806030902050204" pitchFamily="34" charset="0"/>
              </a:rPr>
              <a:t>контролю </a:t>
            </a:r>
            <a:r>
              <a:rPr lang="ru-RU" sz="1400" dirty="0">
                <a:solidFill>
                  <a:srgbClr val="FFFFFF"/>
                </a:solidFill>
                <a:latin typeface="Impact" panose="020B0806030902050204" pitchFamily="34" charset="0"/>
              </a:rPr>
              <a:t>за оборотом  наркотиков ГУ МВД России по Алтайскому краю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" y="44450"/>
            <a:ext cx="86518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851275" y="5589588"/>
            <a:ext cx="65627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n w="0"/>
              <a:solidFill>
                <a:srgbClr val="9E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47625" y="784225"/>
            <a:ext cx="8867775" cy="1071563"/>
            <a:chOff x="397494" y="788289"/>
            <a:chExt cx="8767170" cy="1073300"/>
          </a:xfrm>
        </p:grpSpPr>
        <p:sp>
          <p:nvSpPr>
            <p:cNvPr id="10" name="Прямоугольник с одним вырезанным углом 9"/>
            <p:cNvSpPr/>
            <p:nvPr/>
          </p:nvSpPr>
          <p:spPr>
            <a:xfrm>
              <a:off x="397494" y="918675"/>
              <a:ext cx="8371659" cy="942914"/>
            </a:xfrm>
            <a:prstGeom prst="snip1Rect">
              <a:avLst>
                <a:gd name="adj" fmla="val 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600" dirty="0">
                <a:solidFill>
                  <a:schemeClr val="bg1"/>
                </a:solidFill>
                <a:latin typeface="Impact" pitchFamily="34" charset="0"/>
              </a:endParaRPr>
            </a:p>
          </p:txBody>
        </p:sp>
        <p:sp>
          <p:nvSpPr>
            <p:cNvPr id="12" name="Прямоугольник с одним вырезанным углом 11"/>
            <p:cNvSpPr/>
            <p:nvPr/>
          </p:nvSpPr>
          <p:spPr>
            <a:xfrm>
              <a:off x="531965" y="788289"/>
              <a:ext cx="8632699" cy="871962"/>
            </a:xfrm>
            <a:prstGeom prst="snip1Rect">
              <a:avLst>
                <a:gd name="adj" fmla="val 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n>
                    <a:solidFill>
                      <a:schemeClr val="accent5">
                        <a:lumMod val="25000"/>
                      </a:schemeClr>
                    </a:solidFill>
                  </a:ln>
                  <a:solidFill>
                    <a:schemeClr val="bg1"/>
                  </a:solidFill>
                  <a:latin typeface="Impact" pitchFamily="34" charset="0"/>
                </a:rPr>
                <a:t>Уголовная ответственность в сфере незаконного оборота наркотиков</a:t>
              </a:r>
            </a:p>
          </p:txBody>
        </p:sp>
      </p:grpSp>
      <p:graphicFrame>
        <p:nvGraphicFramePr>
          <p:cNvPr id="3" name="Схема 2"/>
          <p:cNvGraphicFramePr/>
          <p:nvPr/>
        </p:nvGraphicFramePr>
        <p:xfrm>
          <a:off x="1691680" y="4005064"/>
          <a:ext cx="648072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Пятиугольник 12"/>
          <p:cNvSpPr/>
          <p:nvPr/>
        </p:nvSpPr>
        <p:spPr>
          <a:xfrm>
            <a:off x="217119" y="2130116"/>
            <a:ext cx="6443113" cy="1809797"/>
          </a:xfrm>
          <a:prstGeom prst="homePlate">
            <a:avLst/>
          </a:prstGeom>
          <a:solidFill>
            <a:srgbClr val="0070C0">
              <a:alpha val="33000"/>
            </a:srgb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stA="53000" endPos="0" dist="114300" dir="5400000" sy="-100000" algn="bl" rotWithShape="0"/>
            <a:softEdge rad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92000"/>
              </a:lnSpc>
              <a:defRPr/>
            </a:pPr>
            <a:r>
              <a:rPr lang="ru-RU" sz="2500" dirty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FFFFCC"/>
                </a:solidFill>
                <a:latin typeface="Impact" panose="020B0806030902050204" pitchFamily="34" charset="0"/>
              </a:rPr>
              <a:t> - приобретение, хранение, перевозка, изготовление наркотических средств, психотропных веществ  </a:t>
            </a:r>
          </a:p>
          <a:p>
            <a:pPr>
              <a:lnSpc>
                <a:spcPct val="92000"/>
              </a:lnSpc>
              <a:defRPr/>
            </a:pPr>
            <a:r>
              <a:rPr lang="ru-RU" sz="2500" dirty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FFFFCC"/>
                </a:solidFill>
                <a:latin typeface="Impact" panose="020B0806030902050204" pitchFamily="34" charset="0"/>
              </a:rPr>
              <a:t> (ст. 228 </a:t>
            </a:r>
            <a:r>
              <a:rPr lang="ru-RU" sz="2500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FFFFCC"/>
                </a:solidFill>
                <a:latin typeface="Impact" panose="020B0806030902050204" pitchFamily="34" charset="0"/>
              </a:rPr>
              <a:t>УК РФ</a:t>
            </a:r>
            <a:r>
              <a:rPr lang="ru-RU" sz="2500" dirty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FFFFCC"/>
                </a:solidFill>
                <a:latin typeface="Impact" panose="020B0806030902050204" pitchFamily="34" charset="0"/>
              </a:rPr>
              <a:t>)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743845" y="2092417"/>
            <a:ext cx="2399154" cy="1847496"/>
          </a:xfrm>
          <a:prstGeom prst="roundRect">
            <a:avLst/>
          </a:prstGeom>
          <a:solidFill>
            <a:srgbClr val="99CCFF">
              <a:alpha val="80000"/>
            </a:srgb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stA="53000" endPos="0" dist="114300" dir="5400000" sy="-100000" algn="bl" rotWithShape="0"/>
            <a:softEdge rad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FF0000"/>
                </a:solidFill>
                <a:latin typeface="Impact" panose="020B0806030902050204" pitchFamily="34" charset="0"/>
              </a:rPr>
              <a:t>Штраф, обязательные работы,</a:t>
            </a:r>
          </a:p>
          <a:p>
            <a:pPr algn="ctr">
              <a:defRPr/>
            </a:pPr>
            <a:r>
              <a:rPr lang="ru-RU" sz="2000" dirty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FF0000"/>
                </a:solidFill>
                <a:latin typeface="Impact" panose="020B0806030902050204" pitchFamily="34" charset="0"/>
              </a:rPr>
              <a:t>до 15 </a:t>
            </a:r>
            <a:r>
              <a:rPr lang="ru-RU" sz="2000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FF0000"/>
                </a:solidFill>
                <a:latin typeface="Impact" panose="020B0806030902050204" pitchFamily="34" charset="0"/>
              </a:rPr>
              <a:t>лет лишения </a:t>
            </a:r>
            <a:r>
              <a:rPr lang="ru-RU" sz="2000" dirty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FF0000"/>
                </a:solidFill>
                <a:latin typeface="Impact" panose="020B0806030902050204" pitchFamily="34" charset="0"/>
              </a:rPr>
              <a:t>свободы</a:t>
            </a:r>
          </a:p>
        </p:txBody>
      </p:sp>
      <p:sp>
        <p:nvSpPr>
          <p:cNvPr id="18" name="Полилиния 17"/>
          <p:cNvSpPr/>
          <p:nvPr/>
        </p:nvSpPr>
        <p:spPr>
          <a:xfrm>
            <a:off x="253100" y="1829356"/>
            <a:ext cx="4733408" cy="484075"/>
          </a:xfrm>
          <a:custGeom>
            <a:avLst/>
            <a:gdLst>
              <a:gd name="connsiteX0" fmla="*/ 0 w 8205856"/>
              <a:gd name="connsiteY0" fmla="*/ 0 h 780032"/>
              <a:gd name="connsiteX1" fmla="*/ 8205856 w 8205856"/>
              <a:gd name="connsiteY1" fmla="*/ 0 h 780032"/>
              <a:gd name="connsiteX2" fmla="*/ 8205856 w 8205856"/>
              <a:gd name="connsiteY2" fmla="*/ 780032 h 780032"/>
              <a:gd name="connsiteX3" fmla="*/ 0 w 8205856"/>
              <a:gd name="connsiteY3" fmla="*/ 780032 h 780032"/>
              <a:gd name="connsiteX4" fmla="*/ 0 w 8205856"/>
              <a:gd name="connsiteY4" fmla="*/ 0 h 78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5856" h="780032">
                <a:moveTo>
                  <a:pt x="0" y="0"/>
                </a:moveTo>
                <a:lnTo>
                  <a:pt x="8205856" y="0"/>
                </a:lnTo>
                <a:lnTo>
                  <a:pt x="8205856" y="780032"/>
                </a:lnTo>
                <a:lnTo>
                  <a:pt x="0" y="780032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500" dirty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chemeClr val="bg1"/>
              </a:solidFill>
              <a:latin typeface="Impact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       </a:t>
            </a:r>
            <a:r>
              <a:rPr lang="ru-RU" sz="2300" dirty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Impact" pitchFamily="34" charset="0"/>
              </a:rPr>
              <a:t>Возраст привлечения – </a:t>
            </a:r>
            <a:r>
              <a:rPr lang="ru-RU" sz="2300" dirty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с 16 лет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500" dirty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253100" y="4377554"/>
            <a:ext cx="6669849" cy="2013371"/>
          </a:xfrm>
          <a:prstGeom prst="homePlate">
            <a:avLst>
              <a:gd name="adj" fmla="val 0"/>
            </a:avLst>
          </a:prstGeom>
          <a:solidFill>
            <a:srgbClr val="0070C0">
              <a:alpha val="33000"/>
            </a:srgb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stA="53000" endPos="0" dist="114300" dir="5400000" sy="-100000" algn="bl" rotWithShape="0"/>
            <a:softEdge rad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92000"/>
              </a:lnSpc>
              <a:defRPr/>
            </a:pPr>
            <a:r>
              <a:rPr lang="ru-RU" sz="2500" dirty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FFFFCC"/>
                </a:solidFill>
                <a:latin typeface="Impact" panose="020B0806030902050204" pitchFamily="34" charset="0"/>
              </a:rPr>
              <a:t>За хищение или вымогательство наркотиков уголовная ответственность наступает раньше </a:t>
            </a:r>
            <a:r>
              <a:rPr lang="ru-RU" sz="2500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FFFFCC"/>
                </a:solidFill>
                <a:latin typeface="Impact" panose="020B0806030902050204" pitchFamily="34" charset="0"/>
              </a:rPr>
              <a:t>(ст. 229 УК РФ)</a:t>
            </a:r>
            <a:endParaRPr lang="ru-RU" sz="2500" dirty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rgbClr val="FFFFCC"/>
              </a:solidFill>
              <a:latin typeface="Impact" panose="020B0806030902050204" pitchFamily="34" charset="0"/>
            </a:endParaRPr>
          </a:p>
          <a:p>
            <a:pPr>
              <a:lnSpc>
                <a:spcPct val="92000"/>
              </a:lnSpc>
              <a:defRPr/>
            </a:pPr>
            <a:endParaRPr lang="ru-RU" sz="2500" dirty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rgbClr val="FFFFCC"/>
              </a:solidFill>
              <a:latin typeface="Impact" panose="020B0806030902050204" pitchFamily="34" charset="0"/>
            </a:endParaRPr>
          </a:p>
          <a:p>
            <a:pPr>
              <a:lnSpc>
                <a:spcPct val="92000"/>
              </a:lnSpc>
              <a:defRPr/>
            </a:pPr>
            <a:endParaRPr lang="ru-RU" sz="2500" dirty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rgbClr val="FFFFCC"/>
              </a:solidFill>
              <a:latin typeface="Impact" panose="020B0806030902050204" pitchFamily="34" charset="0"/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4424152" y="5393321"/>
            <a:ext cx="1656183" cy="865689"/>
          </a:xfrm>
          <a:custGeom>
            <a:avLst/>
            <a:gdLst>
              <a:gd name="connsiteX0" fmla="*/ 0 w 8205856"/>
              <a:gd name="connsiteY0" fmla="*/ 0 h 780032"/>
              <a:gd name="connsiteX1" fmla="*/ 8205856 w 8205856"/>
              <a:gd name="connsiteY1" fmla="*/ 0 h 780032"/>
              <a:gd name="connsiteX2" fmla="*/ 8205856 w 8205856"/>
              <a:gd name="connsiteY2" fmla="*/ 780032 h 780032"/>
              <a:gd name="connsiteX3" fmla="*/ 0 w 8205856"/>
              <a:gd name="connsiteY3" fmla="*/ 780032 h 780032"/>
              <a:gd name="connsiteX4" fmla="*/ 0 w 8205856"/>
              <a:gd name="connsiteY4" fmla="*/ 0 h 78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5856" h="780032">
                <a:moveTo>
                  <a:pt x="0" y="0"/>
                </a:moveTo>
                <a:lnTo>
                  <a:pt x="8205856" y="0"/>
                </a:lnTo>
                <a:lnTo>
                  <a:pt x="8205856" y="780032"/>
                </a:lnTo>
                <a:lnTo>
                  <a:pt x="0" y="780032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500" dirty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chemeClr val="bg1"/>
              </a:solidFill>
              <a:latin typeface="Impact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ru-RU" sz="2300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с </a:t>
            </a:r>
            <a:r>
              <a:rPr lang="ru-RU" sz="4000" dirty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14</a:t>
            </a:r>
            <a:r>
              <a:rPr lang="ru-RU" sz="3600" dirty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 </a:t>
            </a:r>
            <a:r>
              <a:rPr lang="ru-RU" sz="2300" dirty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лет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500" dirty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rgbClr val="FFFF00"/>
              </a:solidFill>
              <a:latin typeface="Impact" pitchFamily="34" charset="0"/>
            </a:endParaRPr>
          </a:p>
        </p:txBody>
      </p:sp>
      <p:pic>
        <p:nvPicPr>
          <p:cNvPr id="23" name="Рисунок 22" descr="O:\СЛУЖБЫ\УНК\1 отдел\для Шевченко\2\IMG-20240326-WA0005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54104" r="4444" b="16068"/>
          <a:stretch/>
        </p:blipFill>
        <p:spPr bwMode="auto">
          <a:xfrm>
            <a:off x="7020271" y="4028137"/>
            <a:ext cx="2048423" cy="296464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78517095"/>
      </p:ext>
    </p:extLst>
  </p:cSld>
  <p:clrMapOvr>
    <a:masterClrMapping/>
  </p:clrMapOvr>
  <p:transition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71438"/>
            <a:ext cx="5867400" cy="477837"/>
          </a:xfrm>
          <a:prstGeom prst="rect">
            <a:avLst/>
          </a:prstGeom>
          <a:solidFill>
            <a:srgbClr val="0070C0">
              <a:alpha val="57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gray">
          <a:xfrm>
            <a:off x="1547813" y="306388"/>
            <a:ext cx="7408862" cy="433387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1400" dirty="0">
                <a:solidFill>
                  <a:srgbClr val="FFFFFF"/>
                </a:solidFill>
                <a:latin typeface="Impact" panose="020B0806030902050204" pitchFamily="34" charset="0"/>
              </a:rPr>
              <a:t>Управление по </a:t>
            </a:r>
            <a:r>
              <a:rPr lang="ru-RU" sz="1400" dirty="0" smtClean="0">
                <a:solidFill>
                  <a:srgbClr val="FFFFFF"/>
                </a:solidFill>
                <a:latin typeface="Impact" panose="020B0806030902050204" pitchFamily="34" charset="0"/>
              </a:rPr>
              <a:t>контролю </a:t>
            </a:r>
            <a:r>
              <a:rPr lang="ru-RU" sz="1400" dirty="0">
                <a:solidFill>
                  <a:srgbClr val="FFFFFF"/>
                </a:solidFill>
                <a:latin typeface="Impact" panose="020B0806030902050204" pitchFamily="34" charset="0"/>
              </a:rPr>
              <a:t>за оборотом  наркотиков ГУ МВД России по Алтайскому краю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" y="44450"/>
            <a:ext cx="86518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851275" y="5589588"/>
            <a:ext cx="65627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n w="0"/>
              <a:solidFill>
                <a:srgbClr val="9E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47625" y="784225"/>
            <a:ext cx="8867775" cy="1071563"/>
            <a:chOff x="397494" y="788289"/>
            <a:chExt cx="8767170" cy="1073300"/>
          </a:xfrm>
        </p:grpSpPr>
        <p:sp>
          <p:nvSpPr>
            <p:cNvPr id="10" name="Прямоугольник с одним вырезанным углом 9"/>
            <p:cNvSpPr/>
            <p:nvPr/>
          </p:nvSpPr>
          <p:spPr>
            <a:xfrm>
              <a:off x="397494" y="918675"/>
              <a:ext cx="8371659" cy="942914"/>
            </a:xfrm>
            <a:prstGeom prst="snip1Rect">
              <a:avLst>
                <a:gd name="adj" fmla="val 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600" dirty="0">
                <a:solidFill>
                  <a:schemeClr val="bg1"/>
                </a:solidFill>
                <a:latin typeface="Impact" pitchFamily="34" charset="0"/>
              </a:endParaRPr>
            </a:p>
          </p:txBody>
        </p:sp>
        <p:sp>
          <p:nvSpPr>
            <p:cNvPr id="12" name="Прямоугольник с одним вырезанным углом 11"/>
            <p:cNvSpPr/>
            <p:nvPr/>
          </p:nvSpPr>
          <p:spPr>
            <a:xfrm>
              <a:off x="531965" y="788289"/>
              <a:ext cx="8632699" cy="871962"/>
            </a:xfrm>
            <a:prstGeom prst="snip1Rect">
              <a:avLst>
                <a:gd name="adj" fmla="val 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n>
                    <a:solidFill>
                      <a:schemeClr val="accent5">
                        <a:lumMod val="25000"/>
                      </a:schemeClr>
                    </a:solidFill>
                  </a:ln>
                  <a:solidFill>
                    <a:schemeClr val="bg1"/>
                  </a:solidFill>
                  <a:latin typeface="Impact" pitchFamily="34" charset="0"/>
                </a:rPr>
                <a:t>Уголовная ответственность в сфере незаконного оборота наркотиков</a:t>
              </a:r>
            </a:p>
          </p:txBody>
        </p:sp>
      </p:grpSp>
      <p:graphicFrame>
        <p:nvGraphicFramePr>
          <p:cNvPr id="3" name="Схема 2"/>
          <p:cNvGraphicFramePr/>
          <p:nvPr/>
        </p:nvGraphicFramePr>
        <p:xfrm>
          <a:off x="1691680" y="4005064"/>
          <a:ext cx="648072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-180528" y="3087203"/>
            <a:ext cx="9574566" cy="3942197"/>
            <a:chOff x="-180528" y="3087203"/>
            <a:chExt cx="9574566" cy="3942197"/>
          </a:xfrm>
        </p:grpSpPr>
        <p:pic>
          <p:nvPicPr>
            <p:cNvPr id="17" name="Рисунок 16" descr="C:\Users\iushevchenko19\Desktop\ШЕВЧЕНКО 2024\БУКЛЕТЫ, ПАМЯТКИ, ВЫСТУПЛЕНИЯ\2023Фото\IMG_20240205_170611_412.jp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4604" y="3718576"/>
              <a:ext cx="2819434" cy="2679452"/>
            </a:xfrm>
            <a:prstGeom prst="ellipse">
              <a:avLst/>
            </a:prstGeom>
            <a:ln>
              <a:noFill/>
            </a:ln>
            <a:effectLst>
              <a:softEdge rad="317500"/>
            </a:effectLst>
          </p:spPr>
        </p:pic>
        <p:pic>
          <p:nvPicPr>
            <p:cNvPr id="19" name="Рисунок 18" descr="C:\Users\iushevchenko19\Desktop\ШЕВЧЕНКО 2024\!!! Шевченко 2022\АНЯ\ххххх\2022\презентация\картинки для презинтации\img6.jpg"/>
            <p:cNvPicPr/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57" t="35490" r="13076" b="11485"/>
            <a:stretch/>
          </p:blipFill>
          <p:spPr bwMode="auto">
            <a:xfrm>
              <a:off x="4219526" y="3627604"/>
              <a:ext cx="3595552" cy="2907076"/>
            </a:xfrm>
            <a:prstGeom prst="ellipse">
              <a:avLst/>
            </a:prstGeom>
            <a:ln>
              <a:noFill/>
            </a:ln>
            <a:effectLst>
              <a:softEdge rad="3175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Рисунок 20" descr="C:\Users\iushevchenko19\Desktop\IMG-20240326-WA0004.jpg"/>
            <p:cNvPicPr/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1" t="11340" r="10445" b="12371"/>
            <a:stretch/>
          </p:blipFill>
          <p:spPr bwMode="auto">
            <a:xfrm>
              <a:off x="-180528" y="3087203"/>
              <a:ext cx="5642188" cy="3942197"/>
            </a:xfrm>
            <a:prstGeom prst="rect">
              <a:avLst/>
            </a:prstGeom>
            <a:noFill/>
            <a:ln>
              <a:noFill/>
            </a:ln>
            <a:effectLst>
              <a:softEdge rad="6350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" name="Пятиугольник 12"/>
          <p:cNvSpPr/>
          <p:nvPr/>
        </p:nvSpPr>
        <p:spPr>
          <a:xfrm>
            <a:off x="183639" y="2393048"/>
            <a:ext cx="6945465" cy="1809797"/>
          </a:xfrm>
          <a:prstGeom prst="homePlate">
            <a:avLst/>
          </a:prstGeom>
          <a:solidFill>
            <a:srgbClr val="0070C0">
              <a:alpha val="33000"/>
            </a:srgb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stA="53000" endPos="0" dist="114300" dir="5400000" sy="-100000" algn="bl" rotWithShape="0"/>
            <a:softEdge rad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500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</a:rPr>
              <a:t>Сбыт, распространение </a:t>
            </a:r>
            <a:r>
              <a:rPr lang="ru-RU" sz="2500" dirty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</a:rPr>
              <a:t>наркотиков – </a:t>
            </a:r>
            <a:r>
              <a:rPr lang="ru-RU" sz="2500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10000"/>
                  </a:schemeClr>
                </a:solidFill>
                <a:latin typeface="Impact" panose="020B0806030902050204" pitchFamily="34" charset="0"/>
              </a:rPr>
              <a:t>продажа, дарение, обмен, уплата долга, дача взаймы, </a:t>
            </a:r>
            <a:r>
              <a:rPr lang="ru-RU" sz="36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10000"/>
                  </a:schemeClr>
                </a:solidFill>
                <a:latin typeface="Impact" panose="020B0806030902050204" pitchFamily="34" charset="0"/>
              </a:rPr>
              <a:t>угощение </a:t>
            </a:r>
            <a:r>
              <a:rPr lang="ru-RU" sz="2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10000"/>
                  </a:schemeClr>
                </a:solidFill>
                <a:latin typeface="Impact" panose="020B0806030902050204" pitchFamily="34" charset="0"/>
              </a:rPr>
              <a:t>(ст. 228.1 УК РФ)</a:t>
            </a:r>
            <a:endParaRPr lang="ru-RU" sz="2500" dirty="0">
              <a:ln>
                <a:solidFill>
                  <a:schemeClr val="bg1"/>
                </a:solidFill>
              </a:ln>
              <a:solidFill>
                <a:schemeClr val="accent6">
                  <a:lumMod val="1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622708" y="2366117"/>
            <a:ext cx="2399154" cy="1847496"/>
          </a:xfrm>
          <a:prstGeom prst="roundRect">
            <a:avLst/>
          </a:prstGeom>
          <a:solidFill>
            <a:srgbClr val="99CCFF">
              <a:alpha val="80000"/>
            </a:srgb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stA="53000" endPos="0" dist="114300" dir="5400000" sy="-100000" algn="bl" rotWithShape="0"/>
            <a:softEdge rad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FF0000"/>
                </a:solidFill>
                <a:latin typeface="Impact" panose="020B0806030902050204" pitchFamily="34" charset="0"/>
              </a:rPr>
              <a:t> </a:t>
            </a:r>
            <a:r>
              <a:rPr lang="ru-RU" sz="2000" u="sng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1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ru-RU" sz="2400" u="sng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Impact" panose="020B0806030902050204" pitchFamily="34" charset="0"/>
              </a:rPr>
              <a:t>л</a:t>
            </a:r>
            <a:r>
              <a:rPr lang="ru-RU" sz="2400" u="sng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Impact" panose="020B0806030902050204" pitchFamily="34" charset="0"/>
              </a:rPr>
              <a:t>ишение свободы вплоть до пожизненного</a:t>
            </a:r>
            <a:endParaRPr lang="ru-RU" sz="2400" dirty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566996" y="2064348"/>
            <a:ext cx="4733408" cy="484075"/>
          </a:xfrm>
          <a:custGeom>
            <a:avLst/>
            <a:gdLst>
              <a:gd name="connsiteX0" fmla="*/ 0 w 8205856"/>
              <a:gd name="connsiteY0" fmla="*/ 0 h 780032"/>
              <a:gd name="connsiteX1" fmla="*/ 8205856 w 8205856"/>
              <a:gd name="connsiteY1" fmla="*/ 0 h 780032"/>
              <a:gd name="connsiteX2" fmla="*/ 8205856 w 8205856"/>
              <a:gd name="connsiteY2" fmla="*/ 780032 h 780032"/>
              <a:gd name="connsiteX3" fmla="*/ 0 w 8205856"/>
              <a:gd name="connsiteY3" fmla="*/ 780032 h 780032"/>
              <a:gd name="connsiteX4" fmla="*/ 0 w 8205856"/>
              <a:gd name="connsiteY4" fmla="*/ 0 h 78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5856" h="780032">
                <a:moveTo>
                  <a:pt x="0" y="0"/>
                </a:moveTo>
                <a:lnTo>
                  <a:pt x="8205856" y="0"/>
                </a:lnTo>
                <a:lnTo>
                  <a:pt x="8205856" y="780032"/>
                </a:lnTo>
                <a:lnTo>
                  <a:pt x="0" y="780032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500" dirty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chemeClr val="bg1"/>
              </a:solidFill>
              <a:latin typeface="Impact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       </a:t>
            </a:r>
            <a:r>
              <a:rPr lang="ru-RU" sz="2300" dirty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Impact" pitchFamily="34" charset="0"/>
              </a:rPr>
              <a:t>Возраст привлечения – </a:t>
            </a:r>
            <a:r>
              <a:rPr lang="ru-RU" sz="2300" dirty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с 16 лет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500" dirty="0">
              <a:ln>
                <a:solidFill>
                  <a:schemeClr val="accent6">
                    <a:lumMod val="10000"/>
                  </a:schemeClr>
                </a:solidFill>
              </a:ln>
              <a:solidFill>
                <a:srgbClr val="FFFF0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540556"/>
      </p:ext>
    </p:extLst>
  </p:cSld>
  <p:clrMapOvr>
    <a:masterClrMapping/>
  </p:clrMapOvr>
  <p:transition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71438"/>
            <a:ext cx="5867400" cy="477837"/>
          </a:xfrm>
          <a:prstGeom prst="rect">
            <a:avLst/>
          </a:prstGeom>
          <a:solidFill>
            <a:srgbClr val="0070C0">
              <a:alpha val="57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gray">
          <a:xfrm>
            <a:off x="1547813" y="306388"/>
            <a:ext cx="7408862" cy="4333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1400" dirty="0">
                <a:solidFill>
                  <a:srgbClr val="FFFFFF"/>
                </a:solidFill>
                <a:latin typeface="Impact" panose="020B0806030902050204" pitchFamily="34" charset="0"/>
              </a:rPr>
              <a:t>Управление по </a:t>
            </a:r>
            <a:r>
              <a:rPr lang="ru-RU" sz="1400" dirty="0" smtClean="0">
                <a:solidFill>
                  <a:srgbClr val="FFFFFF"/>
                </a:solidFill>
                <a:latin typeface="Impact" panose="020B0806030902050204" pitchFamily="34" charset="0"/>
              </a:rPr>
              <a:t>контролю </a:t>
            </a:r>
            <a:r>
              <a:rPr lang="ru-RU" sz="1400" dirty="0">
                <a:solidFill>
                  <a:srgbClr val="FFFFFF"/>
                </a:solidFill>
                <a:latin typeface="Impact" panose="020B0806030902050204" pitchFamily="34" charset="0"/>
              </a:rPr>
              <a:t>за оборотом  наркотиков ГУ МВД России по Алтайскому краю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" y="44450"/>
            <a:ext cx="86518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851275" y="5589588"/>
            <a:ext cx="65627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n w="0"/>
              <a:solidFill>
                <a:srgbClr val="9E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127633" y="769793"/>
            <a:ext cx="8961411" cy="1040036"/>
            <a:chOff x="284429" y="844779"/>
            <a:chExt cx="8859743" cy="1041721"/>
          </a:xfrm>
        </p:grpSpPr>
        <p:sp>
          <p:nvSpPr>
            <p:cNvPr id="10" name="Прямоугольник с одним вырезанным углом 9"/>
            <p:cNvSpPr/>
            <p:nvPr/>
          </p:nvSpPr>
          <p:spPr>
            <a:xfrm>
              <a:off x="284429" y="943586"/>
              <a:ext cx="8371659" cy="942914"/>
            </a:xfrm>
            <a:prstGeom prst="snip1Rect">
              <a:avLst>
                <a:gd name="adj" fmla="val 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600" dirty="0">
                <a:solidFill>
                  <a:schemeClr val="bg1"/>
                </a:solidFill>
                <a:latin typeface="Impact" pitchFamily="34" charset="0"/>
              </a:endParaRPr>
            </a:p>
          </p:txBody>
        </p:sp>
        <p:sp>
          <p:nvSpPr>
            <p:cNvPr id="12" name="Прямоугольник с одним вырезанным углом 11"/>
            <p:cNvSpPr/>
            <p:nvPr/>
          </p:nvSpPr>
          <p:spPr>
            <a:xfrm>
              <a:off x="511473" y="844779"/>
              <a:ext cx="8632699" cy="871962"/>
            </a:xfrm>
            <a:prstGeom prst="snip1Rect">
              <a:avLst>
                <a:gd name="adj" fmla="val 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n>
                    <a:solidFill>
                      <a:schemeClr val="accent5">
                        <a:lumMod val="25000"/>
                      </a:schemeClr>
                    </a:solidFill>
                  </a:ln>
                  <a:solidFill>
                    <a:schemeClr val="bg1"/>
                  </a:solidFill>
                  <a:latin typeface="Impact" pitchFamily="34" charset="0"/>
                </a:rPr>
                <a:t> Как понять, что Вас вовлекают в противоправную деятельность через сеть Интернет!</a:t>
              </a:r>
              <a:endParaRPr lang="ru-RU" sz="2400" dirty="0">
                <a:ln>
                  <a:solidFill>
                    <a:schemeClr val="accent6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Impact" pitchFamily="34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dirty="0">
                <a:ln>
                  <a:solidFill>
                    <a:schemeClr val="accent5">
                      <a:lumMod val="25000"/>
                    </a:schemeClr>
                  </a:solidFill>
                </a:ln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graphicFrame>
        <p:nvGraphicFramePr>
          <p:cNvPr id="3" name="Схема 2"/>
          <p:cNvGraphicFramePr/>
          <p:nvPr/>
        </p:nvGraphicFramePr>
        <p:xfrm>
          <a:off x="1691680" y="4005064"/>
          <a:ext cx="648072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2134" y="1805505"/>
            <a:ext cx="9017635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-    з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аголовок, привлекающий внимание и вызывающий интерес «Лёгкий заработок», «Высокий доход», «Нужны смелые люди», «Работа несложная, нужно привыкнуть», «Ежедневные выплаты»…;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- просьба перейти по ссылке в мессенджеры «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Телеграм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Вацап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», группы сообществ социальных сетей «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», «Одноклассники»;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- при переходе по ссылке предлагают раскладывать в тайники якобы легальные «курительные смеси», «элитные  сигареты», слово «курьер» заменяется на слова «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кладмен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», «минер», «закладчик» и т.д.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РАЗРЕШЕННЫЙ ТОВАР  НЕ ПРЯЧУТ!!!!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accent6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 rot="20816072">
            <a:off x="-144122" y="4605338"/>
            <a:ext cx="3806712" cy="47855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635000"/>
          </a:effectLst>
          <a:scene3d>
            <a:camera prst="perspectiveContrastingRightFacing"/>
            <a:lightRig rig="flood" dir="t">
              <a:rot lat="0" lon="0" rev="13800000"/>
            </a:lightRig>
          </a:scene3d>
          <a:sp3d extrusionH="107950" prstMaterial="plastic">
            <a:bevelT w="82550" h="635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  <a:latin typeface="Arial Black" panose="020B0A04020102020204" pitchFamily="34" charset="0"/>
              </a:rPr>
              <a:t>П О М Н И </a:t>
            </a:r>
            <a:r>
              <a:rPr lang="ru-RU" sz="2400" b="1" dirty="0">
                <a:solidFill>
                  <a:schemeClr val="accent6">
                    <a:lumMod val="10000"/>
                  </a:schemeClr>
                </a:solidFill>
                <a:latin typeface="Arial Black" panose="020B0A04020102020204" pitchFamily="34" charset="0"/>
              </a:rPr>
              <a:t>!!!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-12382" y="4638934"/>
            <a:ext cx="8208963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dirty="0"/>
          </a:p>
        </p:txBody>
      </p:sp>
      <p:pic>
        <p:nvPicPr>
          <p:cNvPr id="15" name="Рисунок 14" descr="O:\СЛУЖБЫ\УНК\1 отдел\для Шевченко\IMG-20240405-WA0005.jpg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6" t="44017" r="556" b="33590"/>
          <a:stretch/>
        </p:blipFill>
        <p:spPr bwMode="auto">
          <a:xfrm>
            <a:off x="1759234" y="4411932"/>
            <a:ext cx="7625035" cy="2502807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7991368"/>
      </p:ext>
    </p:extLst>
  </p:cSld>
  <p:clrMapOvr>
    <a:masterClrMapping/>
  </p:clrMapOvr>
  <p:transition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2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72008"/>
            <a:ext cx="5868144" cy="476672"/>
          </a:xfrm>
          <a:prstGeom prst="rect">
            <a:avLst/>
          </a:prstGeom>
          <a:solidFill>
            <a:srgbClr val="0070C0">
              <a:alpha val="57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1547664" y="306942"/>
            <a:ext cx="7408812" cy="432048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dirty="0" smtClean="0">
                <a:solidFill>
                  <a:prstClr val="white"/>
                </a:solidFill>
                <a:latin typeface="Impact" pitchFamily="34" charset="0"/>
              </a:rPr>
              <a:t>Управление по контролю за оборотом  наркотиков ГУ МВД России по Алтайскому краю </a:t>
            </a:r>
            <a:endParaRPr lang="ru-RU" sz="1400" dirty="0">
              <a:solidFill>
                <a:prstClr val="white"/>
              </a:solidFill>
              <a:latin typeface="Impact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96" y="44624"/>
            <a:ext cx="864096" cy="47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851920" y="5589240"/>
            <a:ext cx="6561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n w="0"/>
              <a:solidFill>
                <a:srgbClr val="9E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51520" y="761696"/>
            <a:ext cx="8900869" cy="969317"/>
            <a:chOff x="593593" y="837968"/>
            <a:chExt cx="8800553" cy="970348"/>
          </a:xfrm>
        </p:grpSpPr>
        <p:sp>
          <p:nvSpPr>
            <p:cNvPr id="10" name="Прямоугольник с одним вырезанным углом 9"/>
            <p:cNvSpPr/>
            <p:nvPr/>
          </p:nvSpPr>
          <p:spPr>
            <a:xfrm>
              <a:off x="593593" y="865926"/>
              <a:ext cx="8372291" cy="942390"/>
            </a:xfrm>
            <a:prstGeom prst="snip1Rect">
              <a:avLst>
                <a:gd name="adj" fmla="val 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600" dirty="0">
                <a:solidFill>
                  <a:schemeClr val="bg1"/>
                </a:solidFill>
                <a:latin typeface="Impact" pitchFamily="34" charset="0"/>
              </a:endParaRPr>
            </a:p>
          </p:txBody>
        </p:sp>
        <p:sp>
          <p:nvSpPr>
            <p:cNvPr id="12" name="Прямоугольник с одним вырезанным углом 11"/>
            <p:cNvSpPr/>
            <p:nvPr/>
          </p:nvSpPr>
          <p:spPr>
            <a:xfrm>
              <a:off x="761447" y="837968"/>
              <a:ext cx="8632699" cy="871962"/>
            </a:xfrm>
            <a:prstGeom prst="snip1Rect">
              <a:avLst>
                <a:gd name="adj" fmla="val 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3600" dirty="0" smtClean="0">
                  <a:ln>
                    <a:solidFill>
                      <a:schemeClr val="accent6">
                        <a:lumMod val="10000"/>
                      </a:schemeClr>
                    </a:solidFill>
                  </a:ln>
                  <a:solidFill>
                    <a:srgbClr val="FF0000"/>
                  </a:solidFill>
                  <a:latin typeface="Impact" pitchFamily="34" charset="0"/>
                </a:rPr>
                <a:t>МИФЫ  О  НАРКОТИКАХ !!!!</a:t>
              </a:r>
              <a:endParaRPr lang="ru-RU" sz="3600" dirty="0">
                <a:ln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Impact" pitchFamily="34" charset="0"/>
              </a:endParaRPr>
            </a:p>
          </p:txBody>
        </p:sp>
      </p:grpSp>
      <p:graphicFrame>
        <p:nvGraphicFramePr>
          <p:cNvPr id="3" name="Схема 2"/>
          <p:cNvGraphicFramePr/>
          <p:nvPr/>
        </p:nvGraphicFramePr>
        <p:xfrm>
          <a:off x="1691680" y="4005064"/>
          <a:ext cx="648072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Блок-схема: данные 3"/>
          <p:cNvSpPr/>
          <p:nvPr/>
        </p:nvSpPr>
        <p:spPr>
          <a:xfrm>
            <a:off x="48265" y="1822527"/>
            <a:ext cx="4019679" cy="4972654"/>
          </a:xfrm>
          <a:prstGeom prst="flowChartInputOutp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Попробуй – пробуют все.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Попробуй – вредных последствий не будет.</a:t>
            </a:r>
          </a:p>
          <a:p>
            <a:pPr algn="ctr"/>
            <a:endParaRPr lang="en-US" dirty="0" smtClean="0"/>
          </a:p>
          <a:p>
            <a:pPr algn="ctr"/>
            <a:r>
              <a:rPr lang="ru-RU" dirty="0" smtClean="0"/>
              <a:t>Попробуй, если не понравится, прекратишь прием.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Попробуй 1 раз – ничего не будет.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Наркотики спасают от проблем.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5" name="Блок-схема: данные 4"/>
          <p:cNvSpPr/>
          <p:nvPr/>
        </p:nvSpPr>
        <p:spPr>
          <a:xfrm>
            <a:off x="2934072" y="1829292"/>
            <a:ext cx="5581918" cy="4984084"/>
          </a:xfrm>
          <a:prstGeom prst="flowChartInputOutpu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ctr"/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Impact" panose="020B0806030902050204" pitchFamily="34" charset="0"/>
            </a:endParaRPr>
          </a:p>
          <a:p>
            <a:pPr algn="ctr"/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  <a:latin typeface="Impact" panose="020B0806030902050204" pitchFamily="34" charset="0"/>
            </a:endParaRPr>
          </a:p>
          <a:p>
            <a:pPr algn="ctr"/>
            <a:endParaRPr lang="ru-RU" sz="800" dirty="0" smtClean="0">
              <a:solidFill>
                <a:schemeClr val="tx1">
                  <a:lumMod val="95000"/>
                  <a:lumOff val="5000"/>
                </a:schemeClr>
              </a:solidFill>
              <a:latin typeface="Impact" panose="020B080603090205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</a:rPr>
              <a:t>75 % подростков </a:t>
            </a:r>
            <a:r>
              <a:rPr lang="ru-RU" sz="1600" dirty="0" smtClean="0">
                <a:solidFill>
                  <a:srgbClr val="C00000"/>
                </a:solidFill>
                <a:latin typeface="Impact" panose="020B0806030902050204" pitchFamily="34" charset="0"/>
              </a:rPr>
              <a:t>никогда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</a:rPr>
              <a:t> не пробовали наркотиков!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Impact" panose="020B0806030902050204" pitchFamily="34" charset="0"/>
            </a:endParaRPr>
          </a:p>
          <a:p>
            <a:pPr algn="ctr"/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Impact" panose="020B080603090205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</a:rPr>
              <a:t>ЭТО не ТАК! К большинству наркотикам зависимость формируется с </a:t>
            </a:r>
            <a:r>
              <a:rPr lang="ru-RU" sz="1600" dirty="0" smtClean="0">
                <a:solidFill>
                  <a:srgbClr val="C00000"/>
                </a:solidFill>
                <a:latin typeface="Impact" panose="020B0806030902050204" pitchFamily="34" charset="0"/>
              </a:rPr>
              <a:t>первого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</a:rPr>
              <a:t> приема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</a:rPr>
              <a:t>употребления !</a:t>
            </a:r>
          </a:p>
          <a:p>
            <a:pPr algn="just"/>
            <a:endParaRPr lang="ru-RU" sz="700" dirty="0">
              <a:solidFill>
                <a:schemeClr val="tx1">
                  <a:lumMod val="95000"/>
                  <a:lumOff val="5000"/>
                </a:schemeClr>
              </a:solidFill>
              <a:latin typeface="Impact" panose="020B0806030902050204" pitchFamily="34" charset="0"/>
            </a:endParaRPr>
          </a:p>
          <a:p>
            <a:pPr algn="just"/>
            <a:r>
              <a:rPr lang="ru-RU" sz="1600" dirty="0" smtClean="0">
                <a:solidFill>
                  <a:srgbClr val="C00000"/>
                </a:solidFill>
                <a:latin typeface="Impact" panose="020B0806030902050204" pitchFamily="34" charset="0"/>
              </a:rPr>
              <a:t>Не сможешь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</a:rPr>
              <a:t> прекратить прием, наркотики затягивают!</a:t>
            </a:r>
          </a:p>
          <a:p>
            <a:pPr algn="just"/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Impact" panose="020B0806030902050204" pitchFamily="34" charset="0"/>
            </a:endParaRPr>
          </a:p>
          <a:p>
            <a:pPr algn="just"/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Impact" panose="020B0806030902050204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</a:rPr>
              <a:t>Подросткам хватит одного раза, чтобы </a:t>
            </a:r>
            <a:r>
              <a:rPr lang="ru-RU" sz="1600" dirty="0" smtClean="0">
                <a:solidFill>
                  <a:srgbClr val="C00000"/>
                </a:solidFill>
                <a:latin typeface="Impact" panose="020B0806030902050204" pitchFamily="34" charset="0"/>
              </a:rPr>
              <a:t>стать зависимым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</a:rPr>
              <a:t> от потребления наркотиков !</a:t>
            </a:r>
          </a:p>
          <a:p>
            <a:pPr algn="just"/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  <a:latin typeface="Impact" panose="020B0806030902050204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</a:rPr>
              <a:t>НЕТ, от наркотиков </a:t>
            </a:r>
            <a:r>
              <a:rPr lang="ru-RU" sz="1600" dirty="0" smtClean="0">
                <a:solidFill>
                  <a:srgbClr val="C00000"/>
                </a:solidFill>
                <a:latin typeface="Impact" panose="020B0806030902050204" pitchFamily="34" charset="0"/>
              </a:rPr>
              <a:t>больше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</a:rPr>
              <a:t>проблем!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Impact" panose="020B0806030902050204" pitchFamily="34" charset="0"/>
            </a:endParaRPr>
          </a:p>
          <a:p>
            <a:pPr algn="just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81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5500</TotalTime>
  <Words>845</Words>
  <Application>Microsoft Office PowerPoint</Application>
  <PresentationFormat>Экран (4:3)</PresentationFormat>
  <Paragraphs>120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Impact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</dc:creator>
  <cp:lastModifiedBy>iushevchenko19</cp:lastModifiedBy>
  <cp:revision>817</cp:revision>
  <dcterms:modified xsi:type="dcterms:W3CDTF">2024-05-08T07:43:43Z</dcterms:modified>
</cp:coreProperties>
</file>